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4"/>
  </p:sldMasterIdLst>
  <p:notesMasterIdLst>
    <p:notesMasterId r:id="rId11"/>
  </p:notesMasterIdLst>
  <p:sldIdLst>
    <p:sldId id="279" r:id="rId5"/>
    <p:sldId id="2147470409" r:id="rId6"/>
    <p:sldId id="2147470410" r:id="rId7"/>
    <p:sldId id="2147470415" r:id="rId8"/>
    <p:sldId id="2147470416" r:id="rId9"/>
    <p:sldId id="2147471394" r:id="rId10"/>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09" userDrawn="1">
          <p15:clr>
            <a:srgbClr val="A4A3A4"/>
          </p15:clr>
        </p15:guide>
        <p15:guide id="2" pos="5428" userDrawn="1">
          <p15:clr>
            <a:srgbClr val="A4A3A4"/>
          </p15:clr>
        </p15:guide>
        <p15:guide id="3" pos="2026" userDrawn="1">
          <p15:clr>
            <a:srgbClr val="A4A3A4"/>
          </p15:clr>
        </p15:guide>
        <p15:guide id="4" orient="horz" pos="4133" userDrawn="1">
          <p15:clr>
            <a:srgbClr val="A4A3A4"/>
          </p15:clr>
        </p15:guide>
        <p15:guide id="5" orient="horz" pos="31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ABE2"/>
    <a:srgbClr val="008B3F"/>
    <a:srgbClr val="070C1C"/>
    <a:srgbClr val="4E7737"/>
    <a:srgbClr val="209288"/>
    <a:srgbClr val="00893E"/>
    <a:srgbClr val="E46C0A"/>
    <a:srgbClr val="B48900"/>
    <a:srgbClr val="971506"/>
    <a:srgbClr val="0721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AB3D86-A65D-492B-9209-8E331B1BF9CD}" v="16" dt="2025-04-07T15:53:40.157"/>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3792" autoAdjust="0"/>
  </p:normalViewPr>
  <p:slideViewPr>
    <p:cSldViewPr snapToGrid="0">
      <p:cViewPr>
        <p:scale>
          <a:sx n="60" d="100"/>
          <a:sy n="60" d="100"/>
        </p:scale>
        <p:origin x="1196" y="60"/>
      </p:cViewPr>
      <p:guideLst>
        <p:guide orient="horz" pos="709"/>
        <p:guide pos="5428"/>
        <p:guide pos="2026"/>
        <p:guide orient="horz" pos="4133"/>
        <p:guide orient="horz" pos="3181"/>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ana Jeannette Molina Rodriguez (OCENSA)" userId="193e1c39-28bf-44a5-b2e6-f32a19f5a274" providerId="ADAL" clId="{96AB3D86-A65D-492B-9209-8E331B1BF9CD}"/>
    <pc:docChg chg="undo custSel modSld">
      <pc:chgData name="Diana Jeannette Molina Rodriguez (OCENSA)" userId="193e1c39-28bf-44a5-b2e6-f32a19f5a274" providerId="ADAL" clId="{96AB3D86-A65D-492B-9209-8E331B1BF9CD}" dt="2025-04-07T15:53:53.761" v="1667" actId="20577"/>
      <pc:docMkLst>
        <pc:docMk/>
      </pc:docMkLst>
      <pc:sldChg chg="modSp mod">
        <pc:chgData name="Diana Jeannette Molina Rodriguez (OCENSA)" userId="193e1c39-28bf-44a5-b2e6-f32a19f5a274" providerId="ADAL" clId="{96AB3D86-A65D-492B-9209-8E331B1BF9CD}" dt="2025-04-07T15:53:27.338" v="1656" actId="20577"/>
        <pc:sldMkLst>
          <pc:docMk/>
          <pc:sldMk cId="2946202898" sldId="279"/>
        </pc:sldMkLst>
        <pc:spChg chg="mod">
          <ac:chgData name="Diana Jeannette Molina Rodriguez (OCENSA)" userId="193e1c39-28bf-44a5-b2e6-f32a19f5a274" providerId="ADAL" clId="{96AB3D86-A65D-492B-9209-8E331B1BF9CD}" dt="2025-04-07T15:53:27.338" v="1656" actId="20577"/>
          <ac:spMkLst>
            <pc:docMk/>
            <pc:sldMk cId="2946202898" sldId="279"/>
            <ac:spMk id="19" creationId="{B6A495CC-AFCD-89E3-756D-7544DC63740F}"/>
          </ac:spMkLst>
        </pc:spChg>
        <pc:spChg chg="mod">
          <ac:chgData name="Diana Jeannette Molina Rodriguez (OCENSA)" userId="193e1c39-28bf-44a5-b2e6-f32a19f5a274" providerId="ADAL" clId="{96AB3D86-A65D-492B-9209-8E331B1BF9CD}" dt="2025-04-04T13:45:04.019" v="5" actId="20577"/>
          <ac:spMkLst>
            <pc:docMk/>
            <pc:sldMk cId="2946202898" sldId="279"/>
            <ac:spMk id="21" creationId="{DECF6ADF-E777-A3CC-8EDE-E724D0CAED0F}"/>
          </ac:spMkLst>
        </pc:spChg>
      </pc:sldChg>
      <pc:sldChg chg="addSp delSp modSp mod">
        <pc:chgData name="Diana Jeannette Molina Rodriguez (OCENSA)" userId="193e1c39-28bf-44a5-b2e6-f32a19f5a274" providerId="ADAL" clId="{96AB3D86-A65D-492B-9209-8E331B1BF9CD}" dt="2025-04-07T15:51:10.550" v="1642" actId="166"/>
        <pc:sldMkLst>
          <pc:docMk/>
          <pc:sldMk cId="1339344770" sldId="2147470409"/>
        </pc:sldMkLst>
        <pc:spChg chg="mod">
          <ac:chgData name="Diana Jeannette Molina Rodriguez (OCENSA)" userId="193e1c39-28bf-44a5-b2e6-f32a19f5a274" providerId="ADAL" clId="{96AB3D86-A65D-492B-9209-8E331B1BF9CD}" dt="2025-04-07T15:50:18.038" v="1631" actId="20577"/>
          <ac:spMkLst>
            <pc:docMk/>
            <pc:sldMk cId="1339344770" sldId="2147470409"/>
            <ac:spMk id="3" creationId="{54107941-7B51-FD5F-7387-B19064E6A83D}"/>
          </ac:spMkLst>
        </pc:spChg>
        <pc:spChg chg="mod ord">
          <ac:chgData name="Diana Jeannette Molina Rodriguez (OCENSA)" userId="193e1c39-28bf-44a5-b2e6-f32a19f5a274" providerId="ADAL" clId="{96AB3D86-A65D-492B-9209-8E331B1BF9CD}" dt="2025-04-07T15:51:10.550" v="1642" actId="166"/>
          <ac:spMkLst>
            <pc:docMk/>
            <pc:sldMk cId="1339344770" sldId="2147470409"/>
            <ac:spMk id="10" creationId="{E7FD3FFB-81E2-BD00-F9CD-3BF08053D752}"/>
          </ac:spMkLst>
        </pc:spChg>
        <pc:spChg chg="mod">
          <ac:chgData name="Diana Jeannette Molina Rodriguez (OCENSA)" userId="193e1c39-28bf-44a5-b2e6-f32a19f5a274" providerId="ADAL" clId="{96AB3D86-A65D-492B-9209-8E331B1BF9CD}" dt="2025-04-07T13:57:28.234" v="921" actId="20577"/>
          <ac:spMkLst>
            <pc:docMk/>
            <pc:sldMk cId="1339344770" sldId="2147470409"/>
            <ac:spMk id="11" creationId="{D184AF71-5CF1-DB4D-CCE2-D89BF9AAC5A3}"/>
          </ac:spMkLst>
        </pc:spChg>
        <pc:graphicFrameChg chg="add mod modGraphic">
          <ac:chgData name="Diana Jeannette Molina Rodriguez (OCENSA)" userId="193e1c39-28bf-44a5-b2e6-f32a19f5a274" providerId="ADAL" clId="{96AB3D86-A65D-492B-9209-8E331B1BF9CD}" dt="2025-04-07T15:51:00.945" v="1640" actId="255"/>
          <ac:graphicFrameMkLst>
            <pc:docMk/>
            <pc:sldMk cId="1339344770" sldId="2147470409"/>
            <ac:graphicFrameMk id="9" creationId="{F062FF82-0CCF-97A4-CF4C-9ECC6DAFC2A8}"/>
          </ac:graphicFrameMkLst>
        </pc:graphicFrameChg>
      </pc:sldChg>
      <pc:sldChg chg="delSp modSp mod">
        <pc:chgData name="Diana Jeannette Molina Rodriguez (OCENSA)" userId="193e1c39-28bf-44a5-b2e6-f32a19f5a274" providerId="ADAL" clId="{96AB3D86-A65D-492B-9209-8E331B1BF9CD}" dt="2025-04-07T15:16:57.817" v="1393" actId="20577"/>
        <pc:sldMkLst>
          <pc:docMk/>
          <pc:sldMk cId="3927626377" sldId="2147470410"/>
        </pc:sldMkLst>
        <pc:spChg chg="mod">
          <ac:chgData name="Diana Jeannette Molina Rodriguez (OCENSA)" userId="193e1c39-28bf-44a5-b2e6-f32a19f5a274" providerId="ADAL" clId="{96AB3D86-A65D-492B-9209-8E331B1BF9CD}" dt="2025-04-07T15:16:57.817" v="1393" actId="20577"/>
          <ac:spMkLst>
            <pc:docMk/>
            <pc:sldMk cId="3927626377" sldId="2147470410"/>
            <ac:spMk id="9" creationId="{35DCF7B4-981D-CD8B-E8A9-08C874F9987D}"/>
          </ac:spMkLst>
        </pc:spChg>
        <pc:spChg chg="mod">
          <ac:chgData name="Diana Jeannette Molina Rodriguez (OCENSA)" userId="193e1c39-28bf-44a5-b2e6-f32a19f5a274" providerId="ADAL" clId="{96AB3D86-A65D-492B-9209-8E331B1BF9CD}" dt="2025-04-07T13:13:28.473" v="628" actId="1035"/>
          <ac:spMkLst>
            <pc:docMk/>
            <pc:sldMk cId="3927626377" sldId="2147470410"/>
            <ac:spMk id="29" creationId="{30720F1C-1BD2-72D7-5E28-243961C4A4A0}"/>
          </ac:spMkLst>
        </pc:spChg>
        <pc:spChg chg="mod">
          <ac:chgData name="Diana Jeannette Molina Rodriguez (OCENSA)" userId="193e1c39-28bf-44a5-b2e6-f32a19f5a274" providerId="ADAL" clId="{96AB3D86-A65D-492B-9209-8E331B1BF9CD}" dt="2025-04-07T13:13:43.650" v="630" actId="20577"/>
          <ac:spMkLst>
            <pc:docMk/>
            <pc:sldMk cId="3927626377" sldId="2147470410"/>
            <ac:spMk id="30" creationId="{E5DCB22C-CA0E-DB59-420F-4477EB07C681}"/>
          </ac:spMkLst>
        </pc:spChg>
        <pc:spChg chg="mod">
          <ac:chgData name="Diana Jeannette Molina Rodriguez (OCENSA)" userId="193e1c39-28bf-44a5-b2e6-f32a19f5a274" providerId="ADAL" clId="{96AB3D86-A65D-492B-9209-8E331B1BF9CD}" dt="2025-04-07T15:03:13.696" v="1391" actId="20577"/>
          <ac:spMkLst>
            <pc:docMk/>
            <pc:sldMk cId="3927626377" sldId="2147470410"/>
            <ac:spMk id="33" creationId="{330D5A81-6EC1-DE38-45F4-42A0EF0C21C0}"/>
          </ac:spMkLst>
        </pc:spChg>
        <pc:spChg chg="mod">
          <ac:chgData name="Diana Jeannette Molina Rodriguez (OCENSA)" userId="193e1c39-28bf-44a5-b2e6-f32a19f5a274" providerId="ADAL" clId="{96AB3D86-A65D-492B-9209-8E331B1BF9CD}" dt="2025-04-07T13:34:00.833" v="801" actId="20577"/>
          <ac:spMkLst>
            <pc:docMk/>
            <pc:sldMk cId="3927626377" sldId="2147470410"/>
            <ac:spMk id="34" creationId="{5D500A21-45F2-B323-A245-6E3DF730761C}"/>
          </ac:spMkLst>
        </pc:spChg>
        <pc:graphicFrameChg chg="mod modGraphic">
          <ac:chgData name="Diana Jeannette Molina Rodriguez (OCENSA)" userId="193e1c39-28bf-44a5-b2e6-f32a19f5a274" providerId="ADAL" clId="{96AB3D86-A65D-492B-9209-8E331B1BF9CD}" dt="2025-04-07T15:01:52.927" v="1388" actId="20577"/>
          <ac:graphicFrameMkLst>
            <pc:docMk/>
            <pc:sldMk cId="3927626377" sldId="2147470410"/>
            <ac:graphicFrameMk id="3" creationId="{5703268D-421A-E776-A5A6-90232C677B9B}"/>
          </ac:graphicFrameMkLst>
        </pc:graphicFrameChg>
        <pc:graphicFrameChg chg="mod modGraphic">
          <ac:chgData name="Diana Jeannette Molina Rodriguez (OCENSA)" userId="193e1c39-28bf-44a5-b2e6-f32a19f5a274" providerId="ADAL" clId="{96AB3D86-A65D-492B-9209-8E331B1BF9CD}" dt="2025-04-07T13:16:47.076" v="665" actId="20577"/>
          <ac:graphicFrameMkLst>
            <pc:docMk/>
            <pc:sldMk cId="3927626377" sldId="2147470410"/>
            <ac:graphicFrameMk id="4" creationId="{AB39B305-9DC3-D07B-DCFC-7464110B9A6A}"/>
          </ac:graphicFrameMkLst>
        </pc:graphicFrameChg>
      </pc:sldChg>
      <pc:sldChg chg="delSp modSp mod">
        <pc:chgData name="Diana Jeannette Molina Rodriguez (OCENSA)" userId="193e1c39-28bf-44a5-b2e6-f32a19f5a274" providerId="ADAL" clId="{96AB3D86-A65D-492B-9209-8E331B1BF9CD}" dt="2025-04-07T15:53:00.505" v="1655" actId="20577"/>
        <pc:sldMkLst>
          <pc:docMk/>
          <pc:sldMk cId="127505728" sldId="2147470415"/>
        </pc:sldMkLst>
        <pc:spChg chg="mod">
          <ac:chgData name="Diana Jeannette Molina Rodriguez (OCENSA)" userId="193e1c39-28bf-44a5-b2e6-f32a19f5a274" providerId="ADAL" clId="{96AB3D86-A65D-492B-9209-8E331B1BF9CD}" dt="2025-04-07T15:20:35.504" v="1403" actId="1035"/>
          <ac:spMkLst>
            <pc:docMk/>
            <pc:sldMk cId="127505728" sldId="2147470415"/>
            <ac:spMk id="2" creationId="{B746275E-038A-6048-5141-E12A05828580}"/>
          </ac:spMkLst>
        </pc:spChg>
        <pc:spChg chg="mod">
          <ac:chgData name="Diana Jeannette Molina Rodriguez (OCENSA)" userId="193e1c39-28bf-44a5-b2e6-f32a19f5a274" providerId="ADAL" clId="{96AB3D86-A65D-492B-9209-8E331B1BF9CD}" dt="2025-04-07T15:52:24.631" v="1650"/>
          <ac:spMkLst>
            <pc:docMk/>
            <pc:sldMk cId="127505728" sldId="2147470415"/>
            <ac:spMk id="3" creationId="{DF21CB31-8E5B-6AC8-ED87-96159A836C57}"/>
          </ac:spMkLst>
        </pc:spChg>
        <pc:spChg chg="mod">
          <ac:chgData name="Diana Jeannette Molina Rodriguez (OCENSA)" userId="193e1c39-28bf-44a5-b2e6-f32a19f5a274" providerId="ADAL" clId="{96AB3D86-A65D-492B-9209-8E331B1BF9CD}" dt="2025-04-07T15:53:00.505" v="1655" actId="20577"/>
          <ac:spMkLst>
            <pc:docMk/>
            <pc:sldMk cId="127505728" sldId="2147470415"/>
            <ac:spMk id="5" creationId="{D807D728-4190-D149-A31C-DA7E38AD6ACD}"/>
          </ac:spMkLst>
        </pc:spChg>
        <pc:spChg chg="mod">
          <ac:chgData name="Diana Jeannette Molina Rodriguez (OCENSA)" userId="193e1c39-28bf-44a5-b2e6-f32a19f5a274" providerId="ADAL" clId="{96AB3D86-A65D-492B-9209-8E331B1BF9CD}" dt="2025-04-07T13:29:07.294" v="757" actId="20577"/>
          <ac:spMkLst>
            <pc:docMk/>
            <pc:sldMk cId="127505728" sldId="2147470415"/>
            <ac:spMk id="11" creationId="{F64AD12B-C4BB-0B93-5362-77BA43B501A1}"/>
          </ac:spMkLst>
        </pc:spChg>
        <pc:spChg chg="mod">
          <ac:chgData name="Diana Jeannette Molina Rodriguez (OCENSA)" userId="193e1c39-28bf-44a5-b2e6-f32a19f5a274" providerId="ADAL" clId="{96AB3D86-A65D-492B-9209-8E331B1BF9CD}" dt="2025-04-07T15:20:35.504" v="1403" actId="1035"/>
          <ac:spMkLst>
            <pc:docMk/>
            <pc:sldMk cId="127505728" sldId="2147470415"/>
            <ac:spMk id="12" creationId="{E2A3C948-8416-E035-ED36-045041D86F54}"/>
          </ac:spMkLst>
        </pc:spChg>
        <pc:spChg chg="mod">
          <ac:chgData name="Diana Jeannette Molina Rodriguez (OCENSA)" userId="193e1c39-28bf-44a5-b2e6-f32a19f5a274" providerId="ADAL" clId="{96AB3D86-A65D-492B-9209-8E331B1BF9CD}" dt="2025-04-07T15:25:20.614" v="1527" actId="20577"/>
          <ac:spMkLst>
            <pc:docMk/>
            <pc:sldMk cId="127505728" sldId="2147470415"/>
            <ac:spMk id="20" creationId="{62024CF6-83CB-4C1F-DF6A-AA0AD101428A}"/>
          </ac:spMkLst>
        </pc:spChg>
        <pc:spChg chg="mod">
          <ac:chgData name="Diana Jeannette Molina Rodriguez (OCENSA)" userId="193e1c39-28bf-44a5-b2e6-f32a19f5a274" providerId="ADAL" clId="{96AB3D86-A65D-492B-9209-8E331B1BF9CD}" dt="2025-04-07T13:13:48.801" v="631" actId="20577"/>
          <ac:spMkLst>
            <pc:docMk/>
            <pc:sldMk cId="127505728" sldId="2147470415"/>
            <ac:spMk id="30" creationId="{E5DCB22C-CA0E-DB59-420F-4477EB07C681}"/>
          </ac:spMkLst>
        </pc:spChg>
        <pc:graphicFrameChg chg="mod modGraphic">
          <ac:chgData name="Diana Jeannette Molina Rodriguez (OCENSA)" userId="193e1c39-28bf-44a5-b2e6-f32a19f5a274" providerId="ADAL" clId="{96AB3D86-A65D-492B-9209-8E331B1BF9CD}" dt="2025-04-07T13:26:30.269" v="673" actId="20577"/>
          <ac:graphicFrameMkLst>
            <pc:docMk/>
            <pc:sldMk cId="127505728" sldId="2147470415"/>
            <ac:graphicFrameMk id="15" creationId="{52F9EBEE-205D-249C-0041-9C257D54B241}"/>
          </ac:graphicFrameMkLst>
        </pc:graphicFrameChg>
        <pc:graphicFrameChg chg="mod modGraphic">
          <ac:chgData name="Diana Jeannette Molina Rodriguez (OCENSA)" userId="193e1c39-28bf-44a5-b2e6-f32a19f5a274" providerId="ADAL" clId="{96AB3D86-A65D-492B-9209-8E331B1BF9CD}" dt="2025-04-07T15:51:52.847" v="1649" actId="13926"/>
          <ac:graphicFrameMkLst>
            <pc:docMk/>
            <pc:sldMk cId="127505728" sldId="2147470415"/>
            <ac:graphicFrameMk id="19" creationId="{2DAE24E4-675E-772D-6C38-76C7EEEAFA5B}"/>
          </ac:graphicFrameMkLst>
        </pc:graphicFrameChg>
      </pc:sldChg>
      <pc:sldChg chg="modSp mod">
        <pc:chgData name="Diana Jeannette Molina Rodriguez (OCENSA)" userId="193e1c39-28bf-44a5-b2e6-f32a19f5a274" providerId="ADAL" clId="{96AB3D86-A65D-492B-9209-8E331B1BF9CD}" dt="2025-04-07T15:26:25.004" v="1608" actId="20577"/>
        <pc:sldMkLst>
          <pc:docMk/>
          <pc:sldMk cId="3665435782" sldId="2147470416"/>
        </pc:sldMkLst>
        <pc:spChg chg="mod">
          <ac:chgData name="Diana Jeannette Molina Rodriguez (OCENSA)" userId="193e1c39-28bf-44a5-b2e6-f32a19f5a274" providerId="ADAL" clId="{96AB3D86-A65D-492B-9209-8E331B1BF9CD}" dt="2025-04-07T15:22:55.053" v="1524" actId="20577"/>
          <ac:spMkLst>
            <pc:docMk/>
            <pc:sldMk cId="3665435782" sldId="2147470416"/>
            <ac:spMk id="5" creationId="{6188E6AA-3C42-B50D-54C0-DEE5C35B5337}"/>
          </ac:spMkLst>
        </pc:spChg>
        <pc:spChg chg="mod">
          <ac:chgData name="Diana Jeannette Molina Rodriguez (OCENSA)" userId="193e1c39-28bf-44a5-b2e6-f32a19f5a274" providerId="ADAL" clId="{96AB3D86-A65D-492B-9209-8E331B1BF9CD}" dt="2025-04-07T15:22:44.599" v="1523" actId="1035"/>
          <ac:spMkLst>
            <pc:docMk/>
            <pc:sldMk cId="3665435782" sldId="2147470416"/>
            <ac:spMk id="9" creationId="{3C0DEC2C-7BE8-0462-BC0E-B769582AFCFF}"/>
          </ac:spMkLst>
        </pc:spChg>
        <pc:spChg chg="mod">
          <ac:chgData name="Diana Jeannette Molina Rodriguez (OCENSA)" userId="193e1c39-28bf-44a5-b2e6-f32a19f5a274" providerId="ADAL" clId="{96AB3D86-A65D-492B-9209-8E331B1BF9CD}" dt="2025-04-07T15:26:06.047" v="1568" actId="20577"/>
          <ac:spMkLst>
            <pc:docMk/>
            <pc:sldMk cId="3665435782" sldId="2147470416"/>
            <ac:spMk id="10" creationId="{8A1E9D8F-74E0-24DA-7561-BE44C085E1AC}"/>
          </ac:spMkLst>
        </pc:spChg>
        <pc:spChg chg="mod">
          <ac:chgData name="Diana Jeannette Molina Rodriguez (OCENSA)" userId="193e1c39-28bf-44a5-b2e6-f32a19f5a274" providerId="ADAL" clId="{96AB3D86-A65D-492B-9209-8E331B1BF9CD}" dt="2025-04-07T15:26:25.004" v="1608" actId="20577"/>
          <ac:spMkLst>
            <pc:docMk/>
            <pc:sldMk cId="3665435782" sldId="2147470416"/>
            <ac:spMk id="11" creationId="{67AE67C7-FE83-4857-AA67-750BF9C4A8B7}"/>
          </ac:spMkLst>
        </pc:spChg>
        <pc:spChg chg="mod">
          <ac:chgData name="Diana Jeannette Molina Rodriguez (OCENSA)" userId="193e1c39-28bf-44a5-b2e6-f32a19f5a274" providerId="ADAL" clId="{96AB3D86-A65D-492B-9209-8E331B1BF9CD}" dt="2025-04-07T13:13:53.185" v="632" actId="20577"/>
          <ac:spMkLst>
            <pc:docMk/>
            <pc:sldMk cId="3665435782" sldId="2147470416"/>
            <ac:spMk id="30" creationId="{E5DCB22C-CA0E-DB59-420F-4477EB07C681}"/>
          </ac:spMkLst>
        </pc:spChg>
        <pc:graphicFrameChg chg="mod modGraphic">
          <ac:chgData name="Diana Jeannette Molina Rodriguez (OCENSA)" userId="193e1c39-28bf-44a5-b2e6-f32a19f5a274" providerId="ADAL" clId="{96AB3D86-A65D-492B-9209-8E331B1BF9CD}" dt="2025-04-07T14:12:21.290" v="1021" actId="207"/>
          <ac:graphicFrameMkLst>
            <pc:docMk/>
            <pc:sldMk cId="3665435782" sldId="2147470416"/>
            <ac:graphicFrameMk id="4" creationId="{E3CB65D9-CE08-3F2C-79E5-3A421B9F766A}"/>
          </ac:graphicFrameMkLst>
        </pc:graphicFrameChg>
        <pc:graphicFrameChg chg="mod modGraphic">
          <ac:chgData name="Diana Jeannette Molina Rodriguez (OCENSA)" userId="193e1c39-28bf-44a5-b2e6-f32a19f5a274" providerId="ADAL" clId="{96AB3D86-A65D-492B-9209-8E331B1BF9CD}" dt="2025-04-07T14:25:13.012" v="1319" actId="20577"/>
          <ac:graphicFrameMkLst>
            <pc:docMk/>
            <pc:sldMk cId="3665435782" sldId="2147470416"/>
            <ac:graphicFrameMk id="14" creationId="{4DD47B84-F6C9-33C1-F8B1-D273FF10E66D}"/>
          </ac:graphicFrameMkLst>
        </pc:graphicFrameChg>
      </pc:sldChg>
      <pc:sldChg chg="modSp mod">
        <pc:chgData name="Diana Jeannette Molina Rodriguez (OCENSA)" userId="193e1c39-28bf-44a5-b2e6-f32a19f5a274" providerId="ADAL" clId="{96AB3D86-A65D-492B-9209-8E331B1BF9CD}" dt="2025-04-07T15:53:53.761" v="1667" actId="20577"/>
        <pc:sldMkLst>
          <pc:docMk/>
          <pc:sldMk cId="1074869681" sldId="2147471394"/>
        </pc:sldMkLst>
        <pc:spChg chg="mod">
          <ac:chgData name="Diana Jeannette Molina Rodriguez (OCENSA)" userId="193e1c39-28bf-44a5-b2e6-f32a19f5a274" providerId="ADAL" clId="{96AB3D86-A65D-492B-9209-8E331B1BF9CD}" dt="2025-04-07T15:53:40.157" v="1657"/>
          <ac:spMkLst>
            <pc:docMk/>
            <pc:sldMk cId="1074869681" sldId="2147471394"/>
            <ac:spMk id="19" creationId="{B6A495CC-AFCD-89E3-756D-7544DC63740F}"/>
          </ac:spMkLst>
        </pc:spChg>
        <pc:spChg chg="mod">
          <ac:chgData name="Diana Jeannette Molina Rodriguez (OCENSA)" userId="193e1c39-28bf-44a5-b2e6-f32a19f5a274" providerId="ADAL" clId="{96AB3D86-A65D-492B-9209-8E331B1BF9CD}" dt="2025-04-07T15:53:53.761" v="1667" actId="20577"/>
          <ac:spMkLst>
            <pc:docMk/>
            <pc:sldMk cId="1074869681" sldId="2147471394"/>
            <ac:spMk id="21" creationId="{DECF6ADF-E777-A3CC-8EDE-E724D0CAED0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A2D12A-4172-4125-BE64-03F62150E01A}" type="datetimeFigureOut">
              <a:rPr lang="es-CO" smtClean="0"/>
              <a:t>7/05/2025</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F2F1C5-14C5-428E-B82B-CDA9D279623A}" type="slidenum">
              <a:rPr lang="es-CO" smtClean="0"/>
              <a:t>‹Nº›</a:t>
            </a:fld>
            <a:endParaRPr lang="es-CO"/>
          </a:p>
        </p:txBody>
      </p:sp>
    </p:spTree>
    <p:extLst>
      <p:ext uri="{BB962C8B-B14F-4D97-AF65-F5344CB8AC3E}">
        <p14:creationId xmlns:p14="http://schemas.microsoft.com/office/powerpoint/2010/main" val="509797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O"/>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70C5B7-E6CE-C74B-9B79-32946C522121}" type="slidenum">
              <a:rPr kumimoji="0" lang="es-C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s-C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6212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419" dirty="0"/>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BC8EE2-C65F-43F0-813F-89BE0D70A2EA}" type="slidenum">
              <a:rPr kumimoji="0" lang="es-419"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s-419"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0794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419" dirty="0"/>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BC8EE2-C65F-43F0-813F-89BE0D70A2EA}" type="slidenum">
              <a:rPr kumimoji="0" lang="es-419"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s-419"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651606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419" dirty="0"/>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BC8EE2-C65F-43F0-813F-89BE0D70A2EA}" type="slidenum">
              <a:rPr kumimoji="0" lang="es-419"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s-419"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9357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419" dirty="0"/>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BC8EE2-C65F-43F0-813F-89BE0D70A2EA}" type="slidenum">
              <a:rPr kumimoji="0" lang="es-419"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s-419"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22345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O"/>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70C5B7-E6CE-C74B-9B79-32946C522121}" type="slidenum">
              <a:rPr kumimoji="0" lang="es-C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s-C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31964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8CA0FC-ADE8-1E06-C349-334D8B754F5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419"/>
          </a:p>
        </p:txBody>
      </p:sp>
      <p:sp>
        <p:nvSpPr>
          <p:cNvPr id="3" name="Subtítulo 2">
            <a:extLst>
              <a:ext uri="{FF2B5EF4-FFF2-40B4-BE49-F238E27FC236}">
                <a16:creationId xmlns:a16="http://schemas.microsoft.com/office/drawing/2014/main" id="{1042BAC4-5DD0-D0FF-AE9E-23B9E3E06E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419"/>
          </a:p>
        </p:txBody>
      </p:sp>
      <p:sp>
        <p:nvSpPr>
          <p:cNvPr id="4" name="Marcador de fecha 3">
            <a:extLst>
              <a:ext uri="{FF2B5EF4-FFF2-40B4-BE49-F238E27FC236}">
                <a16:creationId xmlns:a16="http://schemas.microsoft.com/office/drawing/2014/main" id="{3C42E6E4-2D47-0D11-2609-BD7D43CEB437}"/>
              </a:ext>
            </a:extLst>
          </p:cNvPr>
          <p:cNvSpPr>
            <a:spLocks noGrp="1"/>
          </p:cNvSpPr>
          <p:nvPr>
            <p:ph type="dt" sz="half" idx="10"/>
          </p:nvPr>
        </p:nvSpPr>
        <p:spPr/>
        <p:txBody>
          <a:bodyPr/>
          <a:lstStyle/>
          <a:p>
            <a:fld id="{DB31D223-2DB3-4CED-AC37-FC39EA97E8BF}" type="datetimeFigureOut">
              <a:rPr lang="es-419" smtClean="0"/>
              <a:t>7/5/2025</a:t>
            </a:fld>
            <a:endParaRPr lang="es-419"/>
          </a:p>
        </p:txBody>
      </p:sp>
      <p:sp>
        <p:nvSpPr>
          <p:cNvPr id="5" name="Marcador de pie de página 4">
            <a:extLst>
              <a:ext uri="{FF2B5EF4-FFF2-40B4-BE49-F238E27FC236}">
                <a16:creationId xmlns:a16="http://schemas.microsoft.com/office/drawing/2014/main" id="{CA4688BC-37DF-D9C8-2FC7-A92D64C6BEEF}"/>
              </a:ext>
            </a:extLst>
          </p:cNvPr>
          <p:cNvSpPr>
            <a:spLocks noGrp="1"/>
          </p:cNvSpPr>
          <p:nvPr>
            <p:ph type="ftr" sz="quarter" idx="11"/>
          </p:nvPr>
        </p:nvSpPr>
        <p:spPr/>
        <p:txBody>
          <a:bodyPr/>
          <a:lstStyle/>
          <a:p>
            <a:endParaRPr lang="es-419"/>
          </a:p>
        </p:txBody>
      </p:sp>
      <p:sp>
        <p:nvSpPr>
          <p:cNvPr id="6" name="Marcador de número de diapositiva 5">
            <a:extLst>
              <a:ext uri="{FF2B5EF4-FFF2-40B4-BE49-F238E27FC236}">
                <a16:creationId xmlns:a16="http://schemas.microsoft.com/office/drawing/2014/main" id="{0407CEC2-EDE4-1EF6-55EB-10EA855D0ACE}"/>
              </a:ext>
            </a:extLst>
          </p:cNvPr>
          <p:cNvSpPr>
            <a:spLocks noGrp="1"/>
          </p:cNvSpPr>
          <p:nvPr>
            <p:ph type="sldNum" sz="quarter" idx="12"/>
          </p:nvPr>
        </p:nvSpPr>
        <p:spPr/>
        <p:txBody>
          <a:bodyPr/>
          <a:lstStyle/>
          <a:p>
            <a:fld id="{5A7EF058-B6B5-4C3F-A560-30A7EC2B9AF5}" type="slidenum">
              <a:rPr lang="es-419" smtClean="0"/>
              <a:t>‹Nº›</a:t>
            </a:fld>
            <a:endParaRPr lang="es-419"/>
          </a:p>
        </p:txBody>
      </p:sp>
    </p:spTree>
    <p:extLst>
      <p:ext uri="{BB962C8B-B14F-4D97-AF65-F5344CB8AC3E}">
        <p14:creationId xmlns:p14="http://schemas.microsoft.com/office/powerpoint/2010/main" val="1573348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FA3717-D9AB-0C6C-0BE5-C941A2F4E15C}"/>
              </a:ext>
            </a:extLst>
          </p:cNvPr>
          <p:cNvSpPr>
            <a:spLocks noGrp="1"/>
          </p:cNvSpPr>
          <p:nvPr>
            <p:ph type="title"/>
          </p:nvPr>
        </p:nvSpPr>
        <p:spPr/>
        <p:txBody>
          <a:bodyPr/>
          <a:lstStyle/>
          <a:p>
            <a:r>
              <a:rPr lang="es-ES"/>
              <a:t>Haga clic para modificar el estilo de título del patrón</a:t>
            </a:r>
            <a:endParaRPr lang="es-419"/>
          </a:p>
        </p:txBody>
      </p:sp>
      <p:sp>
        <p:nvSpPr>
          <p:cNvPr id="3" name="Marcador de texto vertical 2">
            <a:extLst>
              <a:ext uri="{FF2B5EF4-FFF2-40B4-BE49-F238E27FC236}">
                <a16:creationId xmlns:a16="http://schemas.microsoft.com/office/drawing/2014/main" id="{F688FF5F-B512-4C6E-039C-BCF44B6A5F2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fecha 3">
            <a:extLst>
              <a:ext uri="{FF2B5EF4-FFF2-40B4-BE49-F238E27FC236}">
                <a16:creationId xmlns:a16="http://schemas.microsoft.com/office/drawing/2014/main" id="{ED33DC73-9ABC-DC21-30AB-7EBD3B52C52B}"/>
              </a:ext>
            </a:extLst>
          </p:cNvPr>
          <p:cNvSpPr>
            <a:spLocks noGrp="1"/>
          </p:cNvSpPr>
          <p:nvPr>
            <p:ph type="dt" sz="half" idx="10"/>
          </p:nvPr>
        </p:nvSpPr>
        <p:spPr/>
        <p:txBody>
          <a:bodyPr/>
          <a:lstStyle/>
          <a:p>
            <a:fld id="{DB31D223-2DB3-4CED-AC37-FC39EA97E8BF}" type="datetimeFigureOut">
              <a:rPr lang="es-419" smtClean="0"/>
              <a:t>7/5/2025</a:t>
            </a:fld>
            <a:endParaRPr lang="es-419"/>
          </a:p>
        </p:txBody>
      </p:sp>
      <p:sp>
        <p:nvSpPr>
          <p:cNvPr id="5" name="Marcador de pie de página 4">
            <a:extLst>
              <a:ext uri="{FF2B5EF4-FFF2-40B4-BE49-F238E27FC236}">
                <a16:creationId xmlns:a16="http://schemas.microsoft.com/office/drawing/2014/main" id="{83529DE2-2B5A-7210-FE48-587D70B88540}"/>
              </a:ext>
            </a:extLst>
          </p:cNvPr>
          <p:cNvSpPr>
            <a:spLocks noGrp="1"/>
          </p:cNvSpPr>
          <p:nvPr>
            <p:ph type="ftr" sz="quarter" idx="11"/>
          </p:nvPr>
        </p:nvSpPr>
        <p:spPr/>
        <p:txBody>
          <a:bodyPr/>
          <a:lstStyle/>
          <a:p>
            <a:endParaRPr lang="es-419"/>
          </a:p>
        </p:txBody>
      </p:sp>
      <p:sp>
        <p:nvSpPr>
          <p:cNvPr id="6" name="Marcador de número de diapositiva 5">
            <a:extLst>
              <a:ext uri="{FF2B5EF4-FFF2-40B4-BE49-F238E27FC236}">
                <a16:creationId xmlns:a16="http://schemas.microsoft.com/office/drawing/2014/main" id="{248A0BC0-925B-50FE-0196-186FACF854BD}"/>
              </a:ext>
            </a:extLst>
          </p:cNvPr>
          <p:cNvSpPr>
            <a:spLocks noGrp="1"/>
          </p:cNvSpPr>
          <p:nvPr>
            <p:ph type="sldNum" sz="quarter" idx="12"/>
          </p:nvPr>
        </p:nvSpPr>
        <p:spPr/>
        <p:txBody>
          <a:bodyPr/>
          <a:lstStyle/>
          <a:p>
            <a:fld id="{5A7EF058-B6B5-4C3F-A560-30A7EC2B9AF5}" type="slidenum">
              <a:rPr lang="es-419" smtClean="0"/>
              <a:t>‹Nº›</a:t>
            </a:fld>
            <a:endParaRPr lang="es-419"/>
          </a:p>
        </p:txBody>
      </p:sp>
    </p:spTree>
    <p:extLst>
      <p:ext uri="{BB962C8B-B14F-4D97-AF65-F5344CB8AC3E}">
        <p14:creationId xmlns:p14="http://schemas.microsoft.com/office/powerpoint/2010/main" val="3867453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5DBD06E-DFF9-8147-F6B9-5681EB7E880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419"/>
          </a:p>
        </p:txBody>
      </p:sp>
      <p:sp>
        <p:nvSpPr>
          <p:cNvPr id="3" name="Marcador de texto vertical 2">
            <a:extLst>
              <a:ext uri="{FF2B5EF4-FFF2-40B4-BE49-F238E27FC236}">
                <a16:creationId xmlns:a16="http://schemas.microsoft.com/office/drawing/2014/main" id="{AF05616D-8599-8847-4A15-DBB7BE5BE96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fecha 3">
            <a:extLst>
              <a:ext uri="{FF2B5EF4-FFF2-40B4-BE49-F238E27FC236}">
                <a16:creationId xmlns:a16="http://schemas.microsoft.com/office/drawing/2014/main" id="{68934BD4-77EF-1B08-4389-E3511C4E7365}"/>
              </a:ext>
            </a:extLst>
          </p:cNvPr>
          <p:cNvSpPr>
            <a:spLocks noGrp="1"/>
          </p:cNvSpPr>
          <p:nvPr>
            <p:ph type="dt" sz="half" idx="10"/>
          </p:nvPr>
        </p:nvSpPr>
        <p:spPr/>
        <p:txBody>
          <a:bodyPr/>
          <a:lstStyle/>
          <a:p>
            <a:fld id="{DB31D223-2DB3-4CED-AC37-FC39EA97E8BF}" type="datetimeFigureOut">
              <a:rPr lang="es-419" smtClean="0"/>
              <a:t>7/5/2025</a:t>
            </a:fld>
            <a:endParaRPr lang="es-419"/>
          </a:p>
        </p:txBody>
      </p:sp>
      <p:sp>
        <p:nvSpPr>
          <p:cNvPr id="5" name="Marcador de pie de página 4">
            <a:extLst>
              <a:ext uri="{FF2B5EF4-FFF2-40B4-BE49-F238E27FC236}">
                <a16:creationId xmlns:a16="http://schemas.microsoft.com/office/drawing/2014/main" id="{C3D72811-5F51-A828-AE87-BA2E4B58C6C4}"/>
              </a:ext>
            </a:extLst>
          </p:cNvPr>
          <p:cNvSpPr>
            <a:spLocks noGrp="1"/>
          </p:cNvSpPr>
          <p:nvPr>
            <p:ph type="ftr" sz="quarter" idx="11"/>
          </p:nvPr>
        </p:nvSpPr>
        <p:spPr/>
        <p:txBody>
          <a:bodyPr/>
          <a:lstStyle/>
          <a:p>
            <a:endParaRPr lang="es-419"/>
          </a:p>
        </p:txBody>
      </p:sp>
      <p:sp>
        <p:nvSpPr>
          <p:cNvPr id="6" name="Marcador de número de diapositiva 5">
            <a:extLst>
              <a:ext uri="{FF2B5EF4-FFF2-40B4-BE49-F238E27FC236}">
                <a16:creationId xmlns:a16="http://schemas.microsoft.com/office/drawing/2014/main" id="{514D44D7-23D5-999D-0328-2022F94C608F}"/>
              </a:ext>
            </a:extLst>
          </p:cNvPr>
          <p:cNvSpPr>
            <a:spLocks noGrp="1"/>
          </p:cNvSpPr>
          <p:nvPr>
            <p:ph type="sldNum" sz="quarter" idx="12"/>
          </p:nvPr>
        </p:nvSpPr>
        <p:spPr/>
        <p:txBody>
          <a:bodyPr/>
          <a:lstStyle/>
          <a:p>
            <a:fld id="{5A7EF058-B6B5-4C3F-A560-30A7EC2B9AF5}" type="slidenum">
              <a:rPr lang="es-419" smtClean="0"/>
              <a:t>‹Nº›</a:t>
            </a:fld>
            <a:endParaRPr lang="es-419"/>
          </a:p>
        </p:txBody>
      </p:sp>
    </p:spTree>
    <p:extLst>
      <p:ext uri="{BB962C8B-B14F-4D97-AF65-F5344CB8AC3E}">
        <p14:creationId xmlns:p14="http://schemas.microsoft.com/office/powerpoint/2010/main" val="3990275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440095-5010-C80F-0231-7A9A59998C72}"/>
              </a:ext>
            </a:extLst>
          </p:cNvPr>
          <p:cNvSpPr>
            <a:spLocks noGrp="1"/>
          </p:cNvSpPr>
          <p:nvPr>
            <p:ph type="title"/>
          </p:nvPr>
        </p:nvSpPr>
        <p:spPr/>
        <p:txBody>
          <a:bodyPr/>
          <a:lstStyle/>
          <a:p>
            <a:r>
              <a:rPr lang="es-ES"/>
              <a:t>Haga clic para modificar el estilo de título del patrón</a:t>
            </a:r>
            <a:endParaRPr lang="es-419"/>
          </a:p>
        </p:txBody>
      </p:sp>
      <p:sp>
        <p:nvSpPr>
          <p:cNvPr id="3" name="Marcador de contenido 2">
            <a:extLst>
              <a:ext uri="{FF2B5EF4-FFF2-40B4-BE49-F238E27FC236}">
                <a16:creationId xmlns:a16="http://schemas.microsoft.com/office/drawing/2014/main" id="{C0639703-FC0D-F74B-0BB2-18B8A64C86A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fecha 3">
            <a:extLst>
              <a:ext uri="{FF2B5EF4-FFF2-40B4-BE49-F238E27FC236}">
                <a16:creationId xmlns:a16="http://schemas.microsoft.com/office/drawing/2014/main" id="{DC5B83B9-3C54-4F79-5B7E-5BF17E43AB7B}"/>
              </a:ext>
            </a:extLst>
          </p:cNvPr>
          <p:cNvSpPr>
            <a:spLocks noGrp="1"/>
          </p:cNvSpPr>
          <p:nvPr>
            <p:ph type="dt" sz="half" idx="10"/>
          </p:nvPr>
        </p:nvSpPr>
        <p:spPr/>
        <p:txBody>
          <a:bodyPr/>
          <a:lstStyle/>
          <a:p>
            <a:fld id="{DB31D223-2DB3-4CED-AC37-FC39EA97E8BF}" type="datetimeFigureOut">
              <a:rPr lang="es-419" smtClean="0"/>
              <a:t>7/5/2025</a:t>
            </a:fld>
            <a:endParaRPr lang="es-419"/>
          </a:p>
        </p:txBody>
      </p:sp>
      <p:sp>
        <p:nvSpPr>
          <p:cNvPr id="5" name="Marcador de pie de página 4">
            <a:extLst>
              <a:ext uri="{FF2B5EF4-FFF2-40B4-BE49-F238E27FC236}">
                <a16:creationId xmlns:a16="http://schemas.microsoft.com/office/drawing/2014/main" id="{CBEAE99E-3E1D-E2BF-AED1-0FE535E56164}"/>
              </a:ext>
            </a:extLst>
          </p:cNvPr>
          <p:cNvSpPr>
            <a:spLocks noGrp="1"/>
          </p:cNvSpPr>
          <p:nvPr>
            <p:ph type="ftr" sz="quarter" idx="11"/>
          </p:nvPr>
        </p:nvSpPr>
        <p:spPr/>
        <p:txBody>
          <a:bodyPr/>
          <a:lstStyle/>
          <a:p>
            <a:endParaRPr lang="es-419"/>
          </a:p>
        </p:txBody>
      </p:sp>
      <p:sp>
        <p:nvSpPr>
          <p:cNvPr id="6" name="Marcador de número de diapositiva 5">
            <a:extLst>
              <a:ext uri="{FF2B5EF4-FFF2-40B4-BE49-F238E27FC236}">
                <a16:creationId xmlns:a16="http://schemas.microsoft.com/office/drawing/2014/main" id="{76A7C0E5-3837-5BAA-D15D-A8BBDC194533}"/>
              </a:ext>
            </a:extLst>
          </p:cNvPr>
          <p:cNvSpPr>
            <a:spLocks noGrp="1"/>
          </p:cNvSpPr>
          <p:nvPr>
            <p:ph type="sldNum" sz="quarter" idx="12"/>
          </p:nvPr>
        </p:nvSpPr>
        <p:spPr/>
        <p:txBody>
          <a:bodyPr/>
          <a:lstStyle/>
          <a:p>
            <a:fld id="{5A7EF058-B6B5-4C3F-A560-30A7EC2B9AF5}" type="slidenum">
              <a:rPr lang="es-419" smtClean="0"/>
              <a:t>‹Nº›</a:t>
            </a:fld>
            <a:endParaRPr lang="es-419"/>
          </a:p>
        </p:txBody>
      </p:sp>
    </p:spTree>
    <p:extLst>
      <p:ext uri="{BB962C8B-B14F-4D97-AF65-F5344CB8AC3E}">
        <p14:creationId xmlns:p14="http://schemas.microsoft.com/office/powerpoint/2010/main" val="1287961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CA5B1B-8EDC-1DA5-6670-0AA12526E6A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419"/>
          </a:p>
        </p:txBody>
      </p:sp>
      <p:sp>
        <p:nvSpPr>
          <p:cNvPr id="3" name="Marcador de texto 2">
            <a:extLst>
              <a:ext uri="{FF2B5EF4-FFF2-40B4-BE49-F238E27FC236}">
                <a16:creationId xmlns:a16="http://schemas.microsoft.com/office/drawing/2014/main" id="{DB78D737-DA6F-5DD3-9230-A396F1596E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9CCFB7A-89EB-47A6-B41F-616BFE39E34C}"/>
              </a:ext>
            </a:extLst>
          </p:cNvPr>
          <p:cNvSpPr>
            <a:spLocks noGrp="1"/>
          </p:cNvSpPr>
          <p:nvPr>
            <p:ph type="dt" sz="half" idx="10"/>
          </p:nvPr>
        </p:nvSpPr>
        <p:spPr/>
        <p:txBody>
          <a:bodyPr/>
          <a:lstStyle/>
          <a:p>
            <a:fld id="{DB31D223-2DB3-4CED-AC37-FC39EA97E8BF}" type="datetimeFigureOut">
              <a:rPr lang="es-419" smtClean="0"/>
              <a:t>7/5/2025</a:t>
            </a:fld>
            <a:endParaRPr lang="es-419"/>
          </a:p>
        </p:txBody>
      </p:sp>
      <p:sp>
        <p:nvSpPr>
          <p:cNvPr id="5" name="Marcador de pie de página 4">
            <a:extLst>
              <a:ext uri="{FF2B5EF4-FFF2-40B4-BE49-F238E27FC236}">
                <a16:creationId xmlns:a16="http://schemas.microsoft.com/office/drawing/2014/main" id="{558C0694-3F40-73E1-A69F-D4315BE2435B}"/>
              </a:ext>
            </a:extLst>
          </p:cNvPr>
          <p:cNvSpPr>
            <a:spLocks noGrp="1"/>
          </p:cNvSpPr>
          <p:nvPr>
            <p:ph type="ftr" sz="quarter" idx="11"/>
          </p:nvPr>
        </p:nvSpPr>
        <p:spPr/>
        <p:txBody>
          <a:bodyPr/>
          <a:lstStyle/>
          <a:p>
            <a:endParaRPr lang="es-419"/>
          </a:p>
        </p:txBody>
      </p:sp>
      <p:sp>
        <p:nvSpPr>
          <p:cNvPr id="6" name="Marcador de número de diapositiva 5">
            <a:extLst>
              <a:ext uri="{FF2B5EF4-FFF2-40B4-BE49-F238E27FC236}">
                <a16:creationId xmlns:a16="http://schemas.microsoft.com/office/drawing/2014/main" id="{D5A575EF-B2C1-8E3B-75E0-ADA64E117C20}"/>
              </a:ext>
            </a:extLst>
          </p:cNvPr>
          <p:cNvSpPr>
            <a:spLocks noGrp="1"/>
          </p:cNvSpPr>
          <p:nvPr>
            <p:ph type="sldNum" sz="quarter" idx="12"/>
          </p:nvPr>
        </p:nvSpPr>
        <p:spPr/>
        <p:txBody>
          <a:bodyPr/>
          <a:lstStyle/>
          <a:p>
            <a:fld id="{5A7EF058-B6B5-4C3F-A560-30A7EC2B9AF5}" type="slidenum">
              <a:rPr lang="es-419" smtClean="0"/>
              <a:t>‹Nº›</a:t>
            </a:fld>
            <a:endParaRPr lang="es-419"/>
          </a:p>
        </p:txBody>
      </p:sp>
    </p:spTree>
    <p:extLst>
      <p:ext uri="{BB962C8B-B14F-4D97-AF65-F5344CB8AC3E}">
        <p14:creationId xmlns:p14="http://schemas.microsoft.com/office/powerpoint/2010/main" val="4034273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9BA890-DE83-2E58-E6DA-0A0D35D9E298}"/>
              </a:ext>
            </a:extLst>
          </p:cNvPr>
          <p:cNvSpPr>
            <a:spLocks noGrp="1"/>
          </p:cNvSpPr>
          <p:nvPr>
            <p:ph type="title"/>
          </p:nvPr>
        </p:nvSpPr>
        <p:spPr/>
        <p:txBody>
          <a:bodyPr/>
          <a:lstStyle/>
          <a:p>
            <a:r>
              <a:rPr lang="es-ES"/>
              <a:t>Haga clic para modificar el estilo de título del patrón</a:t>
            </a:r>
            <a:endParaRPr lang="es-419"/>
          </a:p>
        </p:txBody>
      </p:sp>
      <p:sp>
        <p:nvSpPr>
          <p:cNvPr id="3" name="Marcador de contenido 2">
            <a:extLst>
              <a:ext uri="{FF2B5EF4-FFF2-40B4-BE49-F238E27FC236}">
                <a16:creationId xmlns:a16="http://schemas.microsoft.com/office/drawing/2014/main" id="{C8985D73-4DB3-2838-122E-4053372C8A3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contenido 3">
            <a:extLst>
              <a:ext uri="{FF2B5EF4-FFF2-40B4-BE49-F238E27FC236}">
                <a16:creationId xmlns:a16="http://schemas.microsoft.com/office/drawing/2014/main" id="{035D3A6B-6FB1-8AF3-3F63-95B24272B8D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5" name="Marcador de fecha 4">
            <a:extLst>
              <a:ext uri="{FF2B5EF4-FFF2-40B4-BE49-F238E27FC236}">
                <a16:creationId xmlns:a16="http://schemas.microsoft.com/office/drawing/2014/main" id="{D69703F0-CB18-0972-A72A-3B833637798D}"/>
              </a:ext>
            </a:extLst>
          </p:cNvPr>
          <p:cNvSpPr>
            <a:spLocks noGrp="1"/>
          </p:cNvSpPr>
          <p:nvPr>
            <p:ph type="dt" sz="half" idx="10"/>
          </p:nvPr>
        </p:nvSpPr>
        <p:spPr/>
        <p:txBody>
          <a:bodyPr/>
          <a:lstStyle/>
          <a:p>
            <a:fld id="{DB31D223-2DB3-4CED-AC37-FC39EA97E8BF}" type="datetimeFigureOut">
              <a:rPr lang="es-419" smtClean="0"/>
              <a:t>7/5/2025</a:t>
            </a:fld>
            <a:endParaRPr lang="es-419"/>
          </a:p>
        </p:txBody>
      </p:sp>
      <p:sp>
        <p:nvSpPr>
          <p:cNvPr id="6" name="Marcador de pie de página 5">
            <a:extLst>
              <a:ext uri="{FF2B5EF4-FFF2-40B4-BE49-F238E27FC236}">
                <a16:creationId xmlns:a16="http://schemas.microsoft.com/office/drawing/2014/main" id="{FE326C45-B14F-A0C1-5943-C8C083C37399}"/>
              </a:ext>
            </a:extLst>
          </p:cNvPr>
          <p:cNvSpPr>
            <a:spLocks noGrp="1"/>
          </p:cNvSpPr>
          <p:nvPr>
            <p:ph type="ftr" sz="quarter" idx="11"/>
          </p:nvPr>
        </p:nvSpPr>
        <p:spPr/>
        <p:txBody>
          <a:bodyPr/>
          <a:lstStyle/>
          <a:p>
            <a:endParaRPr lang="es-419"/>
          </a:p>
        </p:txBody>
      </p:sp>
      <p:sp>
        <p:nvSpPr>
          <p:cNvPr id="7" name="Marcador de número de diapositiva 6">
            <a:extLst>
              <a:ext uri="{FF2B5EF4-FFF2-40B4-BE49-F238E27FC236}">
                <a16:creationId xmlns:a16="http://schemas.microsoft.com/office/drawing/2014/main" id="{A5DC086F-4283-54EE-36CD-7D262E785CE0}"/>
              </a:ext>
            </a:extLst>
          </p:cNvPr>
          <p:cNvSpPr>
            <a:spLocks noGrp="1"/>
          </p:cNvSpPr>
          <p:nvPr>
            <p:ph type="sldNum" sz="quarter" idx="12"/>
          </p:nvPr>
        </p:nvSpPr>
        <p:spPr/>
        <p:txBody>
          <a:bodyPr/>
          <a:lstStyle/>
          <a:p>
            <a:fld id="{5A7EF058-B6B5-4C3F-A560-30A7EC2B9AF5}" type="slidenum">
              <a:rPr lang="es-419" smtClean="0"/>
              <a:t>‹Nº›</a:t>
            </a:fld>
            <a:endParaRPr lang="es-419"/>
          </a:p>
        </p:txBody>
      </p:sp>
    </p:spTree>
    <p:extLst>
      <p:ext uri="{BB962C8B-B14F-4D97-AF65-F5344CB8AC3E}">
        <p14:creationId xmlns:p14="http://schemas.microsoft.com/office/powerpoint/2010/main" val="2229477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C5A3A7-7DF1-47B1-36C5-2D2110A2D7B4}"/>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419"/>
          </a:p>
        </p:txBody>
      </p:sp>
      <p:sp>
        <p:nvSpPr>
          <p:cNvPr id="3" name="Marcador de texto 2">
            <a:extLst>
              <a:ext uri="{FF2B5EF4-FFF2-40B4-BE49-F238E27FC236}">
                <a16:creationId xmlns:a16="http://schemas.microsoft.com/office/drawing/2014/main" id="{D9A2DC44-6DBE-D53C-EAE0-2F2A915F36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479F928C-F83E-4673-1C3B-5C4B32F58F5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5" name="Marcador de texto 4">
            <a:extLst>
              <a:ext uri="{FF2B5EF4-FFF2-40B4-BE49-F238E27FC236}">
                <a16:creationId xmlns:a16="http://schemas.microsoft.com/office/drawing/2014/main" id="{2F0DAC0D-6E27-BF6E-2A15-3359EE2F2A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0CAA340F-745A-606D-3940-03A0084E6C9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7" name="Marcador de fecha 6">
            <a:extLst>
              <a:ext uri="{FF2B5EF4-FFF2-40B4-BE49-F238E27FC236}">
                <a16:creationId xmlns:a16="http://schemas.microsoft.com/office/drawing/2014/main" id="{C821D662-005A-1763-74B5-73CEC97D80D8}"/>
              </a:ext>
            </a:extLst>
          </p:cNvPr>
          <p:cNvSpPr>
            <a:spLocks noGrp="1"/>
          </p:cNvSpPr>
          <p:nvPr>
            <p:ph type="dt" sz="half" idx="10"/>
          </p:nvPr>
        </p:nvSpPr>
        <p:spPr/>
        <p:txBody>
          <a:bodyPr/>
          <a:lstStyle/>
          <a:p>
            <a:fld id="{DB31D223-2DB3-4CED-AC37-FC39EA97E8BF}" type="datetimeFigureOut">
              <a:rPr lang="es-419" smtClean="0"/>
              <a:t>7/5/2025</a:t>
            </a:fld>
            <a:endParaRPr lang="es-419"/>
          </a:p>
        </p:txBody>
      </p:sp>
      <p:sp>
        <p:nvSpPr>
          <p:cNvPr id="8" name="Marcador de pie de página 7">
            <a:extLst>
              <a:ext uri="{FF2B5EF4-FFF2-40B4-BE49-F238E27FC236}">
                <a16:creationId xmlns:a16="http://schemas.microsoft.com/office/drawing/2014/main" id="{C4DAF70F-E57C-AF06-ED31-005606290257}"/>
              </a:ext>
            </a:extLst>
          </p:cNvPr>
          <p:cNvSpPr>
            <a:spLocks noGrp="1"/>
          </p:cNvSpPr>
          <p:nvPr>
            <p:ph type="ftr" sz="quarter" idx="11"/>
          </p:nvPr>
        </p:nvSpPr>
        <p:spPr/>
        <p:txBody>
          <a:bodyPr/>
          <a:lstStyle/>
          <a:p>
            <a:endParaRPr lang="es-419"/>
          </a:p>
        </p:txBody>
      </p:sp>
      <p:sp>
        <p:nvSpPr>
          <p:cNvPr id="9" name="Marcador de número de diapositiva 8">
            <a:extLst>
              <a:ext uri="{FF2B5EF4-FFF2-40B4-BE49-F238E27FC236}">
                <a16:creationId xmlns:a16="http://schemas.microsoft.com/office/drawing/2014/main" id="{7766754C-55E6-934E-1677-43A58CB1F406}"/>
              </a:ext>
            </a:extLst>
          </p:cNvPr>
          <p:cNvSpPr>
            <a:spLocks noGrp="1"/>
          </p:cNvSpPr>
          <p:nvPr>
            <p:ph type="sldNum" sz="quarter" idx="12"/>
          </p:nvPr>
        </p:nvSpPr>
        <p:spPr/>
        <p:txBody>
          <a:bodyPr/>
          <a:lstStyle/>
          <a:p>
            <a:fld id="{5A7EF058-B6B5-4C3F-A560-30A7EC2B9AF5}" type="slidenum">
              <a:rPr lang="es-419" smtClean="0"/>
              <a:t>‹Nº›</a:t>
            </a:fld>
            <a:endParaRPr lang="es-419"/>
          </a:p>
        </p:txBody>
      </p:sp>
    </p:spTree>
    <p:extLst>
      <p:ext uri="{BB962C8B-B14F-4D97-AF65-F5344CB8AC3E}">
        <p14:creationId xmlns:p14="http://schemas.microsoft.com/office/powerpoint/2010/main" val="2866769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91FB92-86F2-7F66-5C86-3863423E0885}"/>
              </a:ext>
            </a:extLst>
          </p:cNvPr>
          <p:cNvSpPr>
            <a:spLocks noGrp="1"/>
          </p:cNvSpPr>
          <p:nvPr>
            <p:ph type="title"/>
          </p:nvPr>
        </p:nvSpPr>
        <p:spPr/>
        <p:txBody>
          <a:bodyPr/>
          <a:lstStyle/>
          <a:p>
            <a:r>
              <a:rPr lang="es-ES"/>
              <a:t>Haga clic para modificar el estilo de título del patrón</a:t>
            </a:r>
            <a:endParaRPr lang="es-419"/>
          </a:p>
        </p:txBody>
      </p:sp>
      <p:sp>
        <p:nvSpPr>
          <p:cNvPr id="3" name="Marcador de fecha 2">
            <a:extLst>
              <a:ext uri="{FF2B5EF4-FFF2-40B4-BE49-F238E27FC236}">
                <a16:creationId xmlns:a16="http://schemas.microsoft.com/office/drawing/2014/main" id="{2290A5E1-DC09-9822-ACCD-5BFC5AE0B890}"/>
              </a:ext>
            </a:extLst>
          </p:cNvPr>
          <p:cNvSpPr>
            <a:spLocks noGrp="1"/>
          </p:cNvSpPr>
          <p:nvPr>
            <p:ph type="dt" sz="half" idx="10"/>
          </p:nvPr>
        </p:nvSpPr>
        <p:spPr/>
        <p:txBody>
          <a:bodyPr/>
          <a:lstStyle/>
          <a:p>
            <a:fld id="{DB31D223-2DB3-4CED-AC37-FC39EA97E8BF}" type="datetimeFigureOut">
              <a:rPr lang="es-419" smtClean="0"/>
              <a:t>7/5/2025</a:t>
            </a:fld>
            <a:endParaRPr lang="es-419"/>
          </a:p>
        </p:txBody>
      </p:sp>
      <p:sp>
        <p:nvSpPr>
          <p:cNvPr id="4" name="Marcador de pie de página 3">
            <a:extLst>
              <a:ext uri="{FF2B5EF4-FFF2-40B4-BE49-F238E27FC236}">
                <a16:creationId xmlns:a16="http://schemas.microsoft.com/office/drawing/2014/main" id="{37F5DACA-7DDD-E88A-6167-5A9F0DCA4B1E}"/>
              </a:ext>
            </a:extLst>
          </p:cNvPr>
          <p:cNvSpPr>
            <a:spLocks noGrp="1"/>
          </p:cNvSpPr>
          <p:nvPr>
            <p:ph type="ftr" sz="quarter" idx="11"/>
          </p:nvPr>
        </p:nvSpPr>
        <p:spPr/>
        <p:txBody>
          <a:bodyPr/>
          <a:lstStyle/>
          <a:p>
            <a:endParaRPr lang="es-419"/>
          </a:p>
        </p:txBody>
      </p:sp>
      <p:sp>
        <p:nvSpPr>
          <p:cNvPr id="5" name="Marcador de número de diapositiva 4">
            <a:extLst>
              <a:ext uri="{FF2B5EF4-FFF2-40B4-BE49-F238E27FC236}">
                <a16:creationId xmlns:a16="http://schemas.microsoft.com/office/drawing/2014/main" id="{5E9F3421-3B83-92D0-F66B-4024026AED9F}"/>
              </a:ext>
            </a:extLst>
          </p:cNvPr>
          <p:cNvSpPr>
            <a:spLocks noGrp="1"/>
          </p:cNvSpPr>
          <p:nvPr>
            <p:ph type="sldNum" sz="quarter" idx="12"/>
          </p:nvPr>
        </p:nvSpPr>
        <p:spPr/>
        <p:txBody>
          <a:bodyPr/>
          <a:lstStyle/>
          <a:p>
            <a:fld id="{5A7EF058-B6B5-4C3F-A560-30A7EC2B9AF5}" type="slidenum">
              <a:rPr lang="es-419" smtClean="0"/>
              <a:t>‹Nº›</a:t>
            </a:fld>
            <a:endParaRPr lang="es-419"/>
          </a:p>
        </p:txBody>
      </p:sp>
    </p:spTree>
    <p:extLst>
      <p:ext uri="{BB962C8B-B14F-4D97-AF65-F5344CB8AC3E}">
        <p14:creationId xmlns:p14="http://schemas.microsoft.com/office/powerpoint/2010/main" val="3809194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A723E12-04F7-6D6B-59B8-5A549C9F3AB2}"/>
              </a:ext>
            </a:extLst>
          </p:cNvPr>
          <p:cNvSpPr>
            <a:spLocks noGrp="1"/>
          </p:cNvSpPr>
          <p:nvPr>
            <p:ph type="dt" sz="half" idx="10"/>
          </p:nvPr>
        </p:nvSpPr>
        <p:spPr/>
        <p:txBody>
          <a:bodyPr/>
          <a:lstStyle/>
          <a:p>
            <a:fld id="{DB31D223-2DB3-4CED-AC37-FC39EA97E8BF}" type="datetimeFigureOut">
              <a:rPr lang="es-419" smtClean="0"/>
              <a:t>7/5/2025</a:t>
            </a:fld>
            <a:endParaRPr lang="es-419"/>
          </a:p>
        </p:txBody>
      </p:sp>
      <p:sp>
        <p:nvSpPr>
          <p:cNvPr id="3" name="Marcador de pie de página 2">
            <a:extLst>
              <a:ext uri="{FF2B5EF4-FFF2-40B4-BE49-F238E27FC236}">
                <a16:creationId xmlns:a16="http://schemas.microsoft.com/office/drawing/2014/main" id="{43A45BA5-6E07-D5AC-816A-55A72FD6A5D7}"/>
              </a:ext>
            </a:extLst>
          </p:cNvPr>
          <p:cNvSpPr>
            <a:spLocks noGrp="1"/>
          </p:cNvSpPr>
          <p:nvPr>
            <p:ph type="ftr" sz="quarter" idx="11"/>
          </p:nvPr>
        </p:nvSpPr>
        <p:spPr/>
        <p:txBody>
          <a:bodyPr/>
          <a:lstStyle/>
          <a:p>
            <a:endParaRPr lang="es-419"/>
          </a:p>
        </p:txBody>
      </p:sp>
      <p:sp>
        <p:nvSpPr>
          <p:cNvPr id="4" name="Marcador de número de diapositiva 3">
            <a:extLst>
              <a:ext uri="{FF2B5EF4-FFF2-40B4-BE49-F238E27FC236}">
                <a16:creationId xmlns:a16="http://schemas.microsoft.com/office/drawing/2014/main" id="{E2E8FFD1-0305-4CF6-42D0-49555B7C1F86}"/>
              </a:ext>
            </a:extLst>
          </p:cNvPr>
          <p:cNvSpPr>
            <a:spLocks noGrp="1"/>
          </p:cNvSpPr>
          <p:nvPr>
            <p:ph type="sldNum" sz="quarter" idx="12"/>
          </p:nvPr>
        </p:nvSpPr>
        <p:spPr/>
        <p:txBody>
          <a:bodyPr/>
          <a:lstStyle/>
          <a:p>
            <a:fld id="{5A7EF058-B6B5-4C3F-A560-30A7EC2B9AF5}" type="slidenum">
              <a:rPr lang="es-419" smtClean="0"/>
              <a:t>‹Nº›</a:t>
            </a:fld>
            <a:endParaRPr lang="es-419"/>
          </a:p>
        </p:txBody>
      </p:sp>
    </p:spTree>
    <p:extLst>
      <p:ext uri="{BB962C8B-B14F-4D97-AF65-F5344CB8AC3E}">
        <p14:creationId xmlns:p14="http://schemas.microsoft.com/office/powerpoint/2010/main" val="2620331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2053FE-FC69-FD5E-FD66-13D6A2B9F2D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419"/>
          </a:p>
        </p:txBody>
      </p:sp>
      <p:sp>
        <p:nvSpPr>
          <p:cNvPr id="3" name="Marcador de contenido 2">
            <a:extLst>
              <a:ext uri="{FF2B5EF4-FFF2-40B4-BE49-F238E27FC236}">
                <a16:creationId xmlns:a16="http://schemas.microsoft.com/office/drawing/2014/main" id="{1E145127-7C05-08C7-C2C1-D1AC6521B0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texto 3">
            <a:extLst>
              <a:ext uri="{FF2B5EF4-FFF2-40B4-BE49-F238E27FC236}">
                <a16:creationId xmlns:a16="http://schemas.microsoft.com/office/drawing/2014/main" id="{E0F289EB-8122-FE50-4289-2996407CB1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4DA50C6-6535-91B8-31AA-A9F6FBE55313}"/>
              </a:ext>
            </a:extLst>
          </p:cNvPr>
          <p:cNvSpPr>
            <a:spLocks noGrp="1"/>
          </p:cNvSpPr>
          <p:nvPr>
            <p:ph type="dt" sz="half" idx="10"/>
          </p:nvPr>
        </p:nvSpPr>
        <p:spPr/>
        <p:txBody>
          <a:bodyPr/>
          <a:lstStyle/>
          <a:p>
            <a:fld id="{DB31D223-2DB3-4CED-AC37-FC39EA97E8BF}" type="datetimeFigureOut">
              <a:rPr lang="es-419" smtClean="0"/>
              <a:t>7/5/2025</a:t>
            </a:fld>
            <a:endParaRPr lang="es-419"/>
          </a:p>
        </p:txBody>
      </p:sp>
      <p:sp>
        <p:nvSpPr>
          <p:cNvPr id="6" name="Marcador de pie de página 5">
            <a:extLst>
              <a:ext uri="{FF2B5EF4-FFF2-40B4-BE49-F238E27FC236}">
                <a16:creationId xmlns:a16="http://schemas.microsoft.com/office/drawing/2014/main" id="{E666DAB8-1458-362A-F4D3-66CA7C228EDA}"/>
              </a:ext>
            </a:extLst>
          </p:cNvPr>
          <p:cNvSpPr>
            <a:spLocks noGrp="1"/>
          </p:cNvSpPr>
          <p:nvPr>
            <p:ph type="ftr" sz="quarter" idx="11"/>
          </p:nvPr>
        </p:nvSpPr>
        <p:spPr/>
        <p:txBody>
          <a:bodyPr/>
          <a:lstStyle/>
          <a:p>
            <a:endParaRPr lang="es-419"/>
          </a:p>
        </p:txBody>
      </p:sp>
      <p:sp>
        <p:nvSpPr>
          <p:cNvPr id="7" name="Marcador de número de diapositiva 6">
            <a:extLst>
              <a:ext uri="{FF2B5EF4-FFF2-40B4-BE49-F238E27FC236}">
                <a16:creationId xmlns:a16="http://schemas.microsoft.com/office/drawing/2014/main" id="{52F740F8-64F1-C242-6BF6-93C7208394FC}"/>
              </a:ext>
            </a:extLst>
          </p:cNvPr>
          <p:cNvSpPr>
            <a:spLocks noGrp="1"/>
          </p:cNvSpPr>
          <p:nvPr>
            <p:ph type="sldNum" sz="quarter" idx="12"/>
          </p:nvPr>
        </p:nvSpPr>
        <p:spPr/>
        <p:txBody>
          <a:bodyPr/>
          <a:lstStyle/>
          <a:p>
            <a:fld id="{5A7EF058-B6B5-4C3F-A560-30A7EC2B9AF5}" type="slidenum">
              <a:rPr lang="es-419" smtClean="0"/>
              <a:t>‹Nº›</a:t>
            </a:fld>
            <a:endParaRPr lang="es-419"/>
          </a:p>
        </p:txBody>
      </p:sp>
    </p:spTree>
    <p:extLst>
      <p:ext uri="{BB962C8B-B14F-4D97-AF65-F5344CB8AC3E}">
        <p14:creationId xmlns:p14="http://schemas.microsoft.com/office/powerpoint/2010/main" val="4170657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7337D8-C0C8-3690-E553-16C83353B87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419"/>
          </a:p>
        </p:txBody>
      </p:sp>
      <p:sp>
        <p:nvSpPr>
          <p:cNvPr id="3" name="Marcador de posición de imagen 2">
            <a:extLst>
              <a:ext uri="{FF2B5EF4-FFF2-40B4-BE49-F238E27FC236}">
                <a16:creationId xmlns:a16="http://schemas.microsoft.com/office/drawing/2014/main" id="{49BA6F6B-5541-2D71-89E6-45115D79DE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419"/>
          </a:p>
        </p:txBody>
      </p:sp>
      <p:sp>
        <p:nvSpPr>
          <p:cNvPr id="4" name="Marcador de texto 3">
            <a:extLst>
              <a:ext uri="{FF2B5EF4-FFF2-40B4-BE49-F238E27FC236}">
                <a16:creationId xmlns:a16="http://schemas.microsoft.com/office/drawing/2014/main" id="{DC52A6BB-9411-625D-04BF-9CBC5EF438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FFD4914-534E-A061-A5BB-9B183C3E94DA}"/>
              </a:ext>
            </a:extLst>
          </p:cNvPr>
          <p:cNvSpPr>
            <a:spLocks noGrp="1"/>
          </p:cNvSpPr>
          <p:nvPr>
            <p:ph type="dt" sz="half" idx="10"/>
          </p:nvPr>
        </p:nvSpPr>
        <p:spPr/>
        <p:txBody>
          <a:bodyPr/>
          <a:lstStyle/>
          <a:p>
            <a:fld id="{DB31D223-2DB3-4CED-AC37-FC39EA97E8BF}" type="datetimeFigureOut">
              <a:rPr lang="es-419" smtClean="0"/>
              <a:t>7/5/2025</a:t>
            </a:fld>
            <a:endParaRPr lang="es-419"/>
          </a:p>
        </p:txBody>
      </p:sp>
      <p:sp>
        <p:nvSpPr>
          <p:cNvPr id="6" name="Marcador de pie de página 5">
            <a:extLst>
              <a:ext uri="{FF2B5EF4-FFF2-40B4-BE49-F238E27FC236}">
                <a16:creationId xmlns:a16="http://schemas.microsoft.com/office/drawing/2014/main" id="{CF64E6CE-A661-6DD8-E524-3B77A2EEAB57}"/>
              </a:ext>
            </a:extLst>
          </p:cNvPr>
          <p:cNvSpPr>
            <a:spLocks noGrp="1"/>
          </p:cNvSpPr>
          <p:nvPr>
            <p:ph type="ftr" sz="quarter" idx="11"/>
          </p:nvPr>
        </p:nvSpPr>
        <p:spPr/>
        <p:txBody>
          <a:bodyPr/>
          <a:lstStyle/>
          <a:p>
            <a:endParaRPr lang="es-419"/>
          </a:p>
        </p:txBody>
      </p:sp>
      <p:sp>
        <p:nvSpPr>
          <p:cNvPr id="7" name="Marcador de número de diapositiva 6">
            <a:extLst>
              <a:ext uri="{FF2B5EF4-FFF2-40B4-BE49-F238E27FC236}">
                <a16:creationId xmlns:a16="http://schemas.microsoft.com/office/drawing/2014/main" id="{8CFD65E2-8A3C-A044-C71B-609C822D9868}"/>
              </a:ext>
            </a:extLst>
          </p:cNvPr>
          <p:cNvSpPr>
            <a:spLocks noGrp="1"/>
          </p:cNvSpPr>
          <p:nvPr>
            <p:ph type="sldNum" sz="quarter" idx="12"/>
          </p:nvPr>
        </p:nvSpPr>
        <p:spPr/>
        <p:txBody>
          <a:bodyPr/>
          <a:lstStyle/>
          <a:p>
            <a:fld id="{5A7EF058-B6B5-4C3F-A560-30A7EC2B9AF5}" type="slidenum">
              <a:rPr lang="es-419" smtClean="0"/>
              <a:t>‹Nº›</a:t>
            </a:fld>
            <a:endParaRPr lang="es-419"/>
          </a:p>
        </p:txBody>
      </p:sp>
    </p:spTree>
    <p:extLst>
      <p:ext uri="{BB962C8B-B14F-4D97-AF65-F5344CB8AC3E}">
        <p14:creationId xmlns:p14="http://schemas.microsoft.com/office/powerpoint/2010/main" val="828620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1A589E3-4E9A-94C8-33EB-C50B79DD3E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419"/>
          </a:p>
        </p:txBody>
      </p:sp>
      <p:sp>
        <p:nvSpPr>
          <p:cNvPr id="3" name="Marcador de texto 2">
            <a:extLst>
              <a:ext uri="{FF2B5EF4-FFF2-40B4-BE49-F238E27FC236}">
                <a16:creationId xmlns:a16="http://schemas.microsoft.com/office/drawing/2014/main" id="{C4579818-9F39-9828-CDC2-2CAAA98C4C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fecha 3">
            <a:extLst>
              <a:ext uri="{FF2B5EF4-FFF2-40B4-BE49-F238E27FC236}">
                <a16:creationId xmlns:a16="http://schemas.microsoft.com/office/drawing/2014/main" id="{2790AB9A-5298-8771-41F2-904FA91173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31D223-2DB3-4CED-AC37-FC39EA97E8BF}" type="datetimeFigureOut">
              <a:rPr lang="es-419" smtClean="0"/>
              <a:t>7/5/2025</a:t>
            </a:fld>
            <a:endParaRPr lang="es-419"/>
          </a:p>
        </p:txBody>
      </p:sp>
      <p:sp>
        <p:nvSpPr>
          <p:cNvPr id="5" name="Marcador de pie de página 4">
            <a:extLst>
              <a:ext uri="{FF2B5EF4-FFF2-40B4-BE49-F238E27FC236}">
                <a16:creationId xmlns:a16="http://schemas.microsoft.com/office/drawing/2014/main" id="{C4FE670D-BD64-88C1-49FA-C34EC862DA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419"/>
          </a:p>
        </p:txBody>
      </p:sp>
      <p:sp>
        <p:nvSpPr>
          <p:cNvPr id="6" name="Marcador de número de diapositiva 5">
            <a:extLst>
              <a:ext uri="{FF2B5EF4-FFF2-40B4-BE49-F238E27FC236}">
                <a16:creationId xmlns:a16="http://schemas.microsoft.com/office/drawing/2014/main" id="{9267DD4D-102A-E8E7-37BE-A30DC2011E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7EF058-B6B5-4C3F-A560-30A7EC2B9AF5}" type="slidenum">
              <a:rPr lang="es-419" smtClean="0"/>
              <a:t>‹Nº›</a:t>
            </a:fld>
            <a:endParaRPr lang="es-419"/>
          </a:p>
        </p:txBody>
      </p:sp>
    </p:spTree>
    <p:extLst>
      <p:ext uri="{BB962C8B-B14F-4D97-AF65-F5344CB8AC3E}">
        <p14:creationId xmlns:p14="http://schemas.microsoft.com/office/powerpoint/2010/main" val="1526047592"/>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419"/>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D6509EC-A8F3-4149-96EA-8FFA677765A4}"/>
              </a:ext>
            </a:extLst>
          </p:cNvPr>
          <p:cNvPicPr>
            <a:picLocks noChangeAspect="1"/>
          </p:cNvPicPr>
          <p:nvPr/>
        </p:nvPicPr>
        <p:blipFill>
          <a:blip r:embed="rId3"/>
          <a:stretch>
            <a:fillRect/>
          </a:stretch>
        </p:blipFill>
        <p:spPr>
          <a:xfrm>
            <a:off x="0" y="0"/>
            <a:ext cx="12192000" cy="6858000"/>
          </a:xfrm>
          <a:prstGeom prst="rect">
            <a:avLst/>
          </a:prstGeom>
        </p:spPr>
      </p:pic>
      <p:pic>
        <p:nvPicPr>
          <p:cNvPr id="16" name="Imagen 15">
            <a:extLst>
              <a:ext uri="{FF2B5EF4-FFF2-40B4-BE49-F238E27FC236}">
                <a16:creationId xmlns:a16="http://schemas.microsoft.com/office/drawing/2014/main" id="{06258D84-CC17-F41B-771A-F061ED90792F}"/>
              </a:ext>
            </a:extLst>
          </p:cNvPr>
          <p:cNvPicPr>
            <a:picLocks noChangeAspect="1"/>
          </p:cNvPicPr>
          <p:nvPr/>
        </p:nvPicPr>
        <p:blipFill>
          <a:blip r:embed="rId4"/>
          <a:stretch>
            <a:fillRect/>
          </a:stretch>
        </p:blipFill>
        <p:spPr>
          <a:xfrm>
            <a:off x="0" y="0"/>
            <a:ext cx="7525667" cy="5929313"/>
          </a:xfrm>
          <a:prstGeom prst="rect">
            <a:avLst/>
          </a:prstGeom>
        </p:spPr>
      </p:pic>
      <p:cxnSp>
        <p:nvCxnSpPr>
          <p:cNvPr id="18" name="Conector recto 17">
            <a:extLst>
              <a:ext uri="{FF2B5EF4-FFF2-40B4-BE49-F238E27FC236}">
                <a16:creationId xmlns:a16="http://schemas.microsoft.com/office/drawing/2014/main" id="{E3567E45-C15D-DDE3-31C6-C8E3FBE8B6E8}"/>
              </a:ext>
            </a:extLst>
          </p:cNvPr>
          <p:cNvCxnSpPr/>
          <p:nvPr/>
        </p:nvCxnSpPr>
        <p:spPr>
          <a:xfrm>
            <a:off x="0" y="5929313"/>
            <a:ext cx="12192000" cy="0"/>
          </a:xfrm>
          <a:prstGeom prst="line">
            <a:avLst/>
          </a:prstGeom>
          <a:ln w="0">
            <a:solidFill>
              <a:schemeClr val="bg2"/>
            </a:solidFill>
          </a:ln>
        </p:spPr>
        <p:style>
          <a:lnRef idx="1">
            <a:schemeClr val="accent3"/>
          </a:lnRef>
          <a:fillRef idx="0">
            <a:schemeClr val="accent3"/>
          </a:fillRef>
          <a:effectRef idx="0">
            <a:schemeClr val="accent3"/>
          </a:effectRef>
          <a:fontRef idx="minor">
            <a:schemeClr val="tx1"/>
          </a:fontRef>
        </p:style>
      </p:cxnSp>
      <p:sp>
        <p:nvSpPr>
          <p:cNvPr id="19" name="object 3">
            <a:extLst>
              <a:ext uri="{FF2B5EF4-FFF2-40B4-BE49-F238E27FC236}">
                <a16:creationId xmlns:a16="http://schemas.microsoft.com/office/drawing/2014/main" id="{B6A495CC-AFCD-89E3-756D-7544DC63740F}"/>
              </a:ext>
            </a:extLst>
          </p:cNvPr>
          <p:cNvSpPr txBox="1"/>
          <p:nvPr/>
        </p:nvSpPr>
        <p:spPr>
          <a:xfrm>
            <a:off x="2157573" y="3070556"/>
            <a:ext cx="9370435" cy="769441"/>
          </a:xfrm>
          <a:prstGeom prst="rect">
            <a:avLst/>
          </a:prstGeom>
        </p:spPr>
        <p:txBody>
          <a:bodyPr vert="horz" wrap="square" lIns="0" tIns="12700" rIns="0" bIns="0" rtlCol="0">
            <a:spAutoFit/>
          </a:bodyPr>
          <a:lstStyle/>
          <a:p>
            <a:pPr marL="12700" marR="0" lvl="0" indent="0" algn="r" defTabSz="914400" rtl="0" eaLnBrk="1" fontAlgn="auto" latinLnBrk="0" hangingPunct="1">
              <a:lnSpc>
                <a:spcPts val="5945"/>
              </a:lnSpc>
              <a:spcBef>
                <a:spcPts val="100"/>
              </a:spcBef>
              <a:spcAft>
                <a:spcPts val="0"/>
              </a:spcAft>
              <a:buClrTx/>
              <a:buSzTx/>
              <a:buFontTx/>
              <a:buNone/>
              <a:tabLst/>
              <a:defRPr/>
            </a:pPr>
            <a:r>
              <a:rPr kumimoji="0" lang="es-MX" sz="5000" b="1" i="0" u="none" strike="noStrike" kern="1200" cap="none" spc="0" normalizeH="0" baseline="0" noProof="0" dirty="0">
                <a:ln>
                  <a:noFill/>
                </a:ln>
                <a:solidFill>
                  <a:srgbClr val="FFFFFF"/>
                </a:solidFill>
                <a:effectLst/>
                <a:uLnTx/>
                <a:uFillTx/>
                <a:latin typeface="Calibri"/>
                <a:ea typeface="+mn-ea"/>
                <a:cs typeface="Calibri"/>
              </a:rPr>
              <a:t>Seguimiento TBG 2025</a:t>
            </a:r>
          </a:p>
        </p:txBody>
      </p:sp>
      <p:sp>
        <p:nvSpPr>
          <p:cNvPr id="21" name="object 2">
            <a:extLst>
              <a:ext uri="{FF2B5EF4-FFF2-40B4-BE49-F238E27FC236}">
                <a16:creationId xmlns:a16="http://schemas.microsoft.com/office/drawing/2014/main" id="{DECF6ADF-E777-A3CC-8EDE-E724D0CAED0F}"/>
              </a:ext>
            </a:extLst>
          </p:cNvPr>
          <p:cNvSpPr txBox="1"/>
          <p:nvPr/>
        </p:nvSpPr>
        <p:spPr>
          <a:xfrm>
            <a:off x="6534364" y="4817737"/>
            <a:ext cx="4993070" cy="210699"/>
          </a:xfrm>
          <a:prstGeom prst="rect">
            <a:avLst/>
          </a:prstGeom>
        </p:spPr>
        <p:txBody>
          <a:bodyPr vert="horz" wrap="square" lIns="0" tIns="12700" rIns="0" bIns="0" rtlCol="0">
            <a:spAutoFit/>
          </a:bodyPr>
          <a:lstStyle/>
          <a:p>
            <a:pPr marL="1162685" marR="0" lvl="0" indent="0" algn="r" defTabSz="914400" rtl="0" eaLnBrk="1" fontAlgn="auto" latinLnBrk="0" hangingPunct="1">
              <a:lnSpc>
                <a:spcPts val="1550"/>
              </a:lnSpc>
              <a:spcBef>
                <a:spcPts val="0"/>
              </a:spcBef>
              <a:spcAft>
                <a:spcPts val="0"/>
              </a:spcAft>
              <a:buClrTx/>
              <a:buSzTx/>
              <a:buFontTx/>
              <a:buNone/>
              <a:tabLst/>
              <a:defRPr/>
            </a:pPr>
            <a:r>
              <a:rPr lang="es-MX" sz="1300" spc="25" dirty="0">
                <a:solidFill>
                  <a:srgbClr val="FFFFFF"/>
                </a:solidFill>
                <a:latin typeface="Calibri"/>
                <a:cs typeface="Calibri"/>
              </a:rPr>
              <a:t>abril </a:t>
            </a:r>
            <a:r>
              <a:rPr kumimoji="0" sz="1300" b="0" i="0" u="none" strike="noStrike" kern="1200" cap="none" spc="0" normalizeH="0" baseline="0" noProof="0" dirty="0">
                <a:ln>
                  <a:noFill/>
                </a:ln>
                <a:solidFill>
                  <a:srgbClr val="FFFFFF"/>
                </a:solidFill>
                <a:effectLst/>
                <a:uLnTx/>
                <a:uFillTx/>
                <a:latin typeface="Calibri"/>
                <a:ea typeface="+mn-ea"/>
                <a:cs typeface="Calibri"/>
              </a:rPr>
              <a:t>de</a:t>
            </a:r>
            <a:r>
              <a:rPr kumimoji="0" sz="1300" b="0" i="0" u="none" strike="noStrike" kern="1200" cap="none" spc="25" normalizeH="0" baseline="0" noProof="0" dirty="0">
                <a:ln>
                  <a:noFill/>
                </a:ln>
                <a:solidFill>
                  <a:srgbClr val="FFFFFF"/>
                </a:solidFill>
                <a:effectLst/>
                <a:uLnTx/>
                <a:uFillTx/>
                <a:latin typeface="Calibri"/>
                <a:ea typeface="+mn-ea"/>
                <a:cs typeface="Calibri"/>
              </a:rPr>
              <a:t> </a:t>
            </a:r>
            <a:r>
              <a:rPr kumimoji="0" sz="1300" b="0" i="0" u="none" strike="noStrike" kern="1200" cap="none" spc="-20" normalizeH="0" baseline="0" noProof="0" dirty="0">
                <a:ln>
                  <a:noFill/>
                </a:ln>
                <a:solidFill>
                  <a:srgbClr val="FFFFFF"/>
                </a:solidFill>
                <a:effectLst/>
                <a:uLnTx/>
                <a:uFillTx/>
                <a:latin typeface="Calibri"/>
                <a:ea typeface="+mn-ea"/>
                <a:cs typeface="Calibri"/>
              </a:rPr>
              <a:t>202</a:t>
            </a:r>
            <a:r>
              <a:rPr kumimoji="0" lang="es-MX" sz="1300" b="0" i="0" u="none" strike="noStrike" kern="1200" cap="none" spc="-20" normalizeH="0" baseline="0" noProof="0" dirty="0">
                <a:ln>
                  <a:noFill/>
                </a:ln>
                <a:solidFill>
                  <a:srgbClr val="FFFFFF"/>
                </a:solidFill>
                <a:effectLst/>
                <a:uLnTx/>
                <a:uFillTx/>
                <a:latin typeface="Calibri"/>
                <a:ea typeface="+mn-ea"/>
                <a:cs typeface="Calibri"/>
              </a:rPr>
              <a:t>5</a:t>
            </a:r>
            <a:endParaRPr kumimoji="0" sz="1300" b="0" i="0" u="none" strike="noStrike" kern="1200" cap="none" spc="0" normalizeH="0" baseline="0" noProof="0" dirty="0">
              <a:ln>
                <a:noFill/>
              </a:ln>
              <a:solidFill>
                <a:prstClr val="black"/>
              </a:solidFill>
              <a:effectLst/>
              <a:uLnTx/>
              <a:uFillTx/>
              <a:latin typeface="Calibri"/>
              <a:ea typeface="+mn-ea"/>
              <a:cs typeface="Calibri"/>
            </a:endParaRPr>
          </a:p>
        </p:txBody>
      </p:sp>
      <p:pic>
        <p:nvPicPr>
          <p:cNvPr id="22" name="Imagen 21">
            <a:extLst>
              <a:ext uri="{FF2B5EF4-FFF2-40B4-BE49-F238E27FC236}">
                <a16:creationId xmlns:a16="http://schemas.microsoft.com/office/drawing/2014/main" id="{56B87EB8-856D-7E47-04D3-F78BC25DDD18}"/>
              </a:ext>
            </a:extLst>
          </p:cNvPr>
          <p:cNvPicPr>
            <a:picLocks noChangeAspect="1"/>
          </p:cNvPicPr>
          <p:nvPr/>
        </p:nvPicPr>
        <p:blipFill>
          <a:blip r:embed="rId5"/>
          <a:stretch>
            <a:fillRect/>
          </a:stretch>
        </p:blipFill>
        <p:spPr>
          <a:xfrm>
            <a:off x="10339984" y="6248400"/>
            <a:ext cx="1168400" cy="279400"/>
          </a:xfrm>
          <a:prstGeom prst="rect">
            <a:avLst/>
          </a:prstGeom>
        </p:spPr>
      </p:pic>
      <p:pic>
        <p:nvPicPr>
          <p:cNvPr id="23" name="Imagen 22">
            <a:extLst>
              <a:ext uri="{FF2B5EF4-FFF2-40B4-BE49-F238E27FC236}">
                <a16:creationId xmlns:a16="http://schemas.microsoft.com/office/drawing/2014/main" id="{AC3491B6-9D76-5392-9637-4C0D7E59651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760200" y="3200400"/>
            <a:ext cx="431800" cy="977900"/>
          </a:xfrm>
          <a:prstGeom prst="rect">
            <a:avLst/>
          </a:prstGeom>
        </p:spPr>
      </p:pic>
    </p:spTree>
    <p:extLst>
      <p:ext uri="{BB962C8B-B14F-4D97-AF65-F5344CB8AC3E}">
        <p14:creationId xmlns:p14="http://schemas.microsoft.com/office/powerpoint/2010/main" val="2946202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74EA5B12-AA75-D9C5-68CF-4A8C8E3477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20" y="0"/>
            <a:ext cx="254000" cy="6858000"/>
          </a:xfrm>
          <a:prstGeom prst="rect">
            <a:avLst/>
          </a:prstGeom>
        </p:spPr>
      </p:pic>
      <p:sp>
        <p:nvSpPr>
          <p:cNvPr id="3" name="CuadroTexto 2">
            <a:extLst>
              <a:ext uri="{FF2B5EF4-FFF2-40B4-BE49-F238E27FC236}">
                <a16:creationId xmlns:a16="http://schemas.microsoft.com/office/drawing/2014/main" id="{54107941-7B51-FD5F-7387-B19064E6A83D}"/>
              </a:ext>
            </a:extLst>
          </p:cNvPr>
          <p:cNvSpPr txBox="1"/>
          <p:nvPr/>
        </p:nvSpPr>
        <p:spPr>
          <a:xfrm>
            <a:off x="364752" y="0"/>
            <a:ext cx="11612656" cy="1041695"/>
          </a:xfrm>
          <a:prstGeom prst="rect">
            <a:avLst/>
          </a:prstGeom>
          <a:noFill/>
        </p:spPr>
        <p:txBody>
          <a:bodyPr wrap="square" rtlCol="0">
            <a:spAutoFit/>
          </a:bodyPr>
          <a:lstStyle/>
          <a:p>
            <a:pPr marL="0" marR="0" lvl="0" indent="0" defTabSz="914377" rtl="0" eaLnBrk="1" fontAlgn="auto" latinLnBrk="0" hangingPunct="1">
              <a:lnSpc>
                <a:spcPts val="2500"/>
              </a:lnSpc>
              <a:spcBef>
                <a:spcPts val="0"/>
              </a:spcBef>
              <a:spcAft>
                <a:spcPts val="0"/>
              </a:spcAft>
              <a:buClrTx/>
              <a:buSzTx/>
              <a:buFontTx/>
              <a:buNone/>
              <a:tabLst/>
              <a:defRPr/>
            </a:pPr>
            <a:r>
              <a:rPr lang="es-ES" sz="2800" b="1" dirty="0">
                <a:solidFill>
                  <a:srgbClr val="00893E"/>
                </a:solidFill>
                <a:latin typeface="Calibri" panose="020F0502020204030204"/>
              </a:rPr>
              <a:t>TBG</a:t>
            </a:r>
            <a:r>
              <a:rPr kumimoji="0" lang="es-ES" sz="2800" b="1" i="0" u="none" strike="noStrike" kern="1200" cap="none" spc="0" normalizeH="0" baseline="0" noProof="0" dirty="0">
                <a:ln>
                  <a:noFill/>
                </a:ln>
                <a:solidFill>
                  <a:srgbClr val="00893E"/>
                </a:solidFill>
                <a:effectLst/>
                <a:uLnTx/>
                <a:uFillTx/>
                <a:latin typeface="Calibri" panose="020F0502020204030204"/>
                <a:ea typeface="+mn-ea"/>
                <a:cs typeface="+mn-cs"/>
              </a:rPr>
              <a:t> OCENSA 2025</a:t>
            </a:r>
          </a:p>
          <a:p>
            <a:pPr marL="0" marR="0" lvl="0" indent="0" defTabSz="914377" rtl="0" eaLnBrk="1" fontAlgn="auto" latinLnBrk="0" hangingPunct="1">
              <a:lnSpc>
                <a:spcPts val="2500"/>
              </a:lnSpc>
              <a:spcBef>
                <a:spcPts val="0"/>
              </a:spcBef>
              <a:spcAft>
                <a:spcPts val="0"/>
              </a:spcAft>
              <a:buClrTx/>
              <a:buSzTx/>
              <a:buFontTx/>
              <a:buNone/>
              <a:tabLst/>
              <a:defRPr/>
            </a:pPr>
            <a:r>
              <a:rPr lang="es-ES" sz="2000" dirty="0">
                <a:latin typeface="Calibri" panose="020F0502020204030204"/>
              </a:rPr>
              <a:t>Cumplimiento del </a:t>
            </a:r>
            <a:r>
              <a:rPr lang="es-ES" sz="2000" b="1" dirty="0">
                <a:latin typeface="Calibri" panose="020F0502020204030204"/>
              </a:rPr>
              <a:t>87,7% </a:t>
            </a:r>
            <a:r>
              <a:rPr lang="es-ES" sz="2000" dirty="0">
                <a:latin typeface="Calibri" panose="020F0502020204030204"/>
              </a:rPr>
              <a:t>a marzo frente a las metas del período</a:t>
            </a:r>
            <a:r>
              <a:rPr lang="es-ES" sz="1400" dirty="0">
                <a:latin typeface="Calibri" panose="020F0502020204030204"/>
              </a:rPr>
              <a:t>/1</a:t>
            </a:r>
            <a:r>
              <a:rPr lang="es-ES" sz="2000" dirty="0">
                <a:latin typeface="Calibri" panose="020F0502020204030204"/>
              </a:rPr>
              <a:t>. </a:t>
            </a:r>
          </a:p>
          <a:p>
            <a:pPr marL="0" marR="0" lvl="0" indent="0" defTabSz="914377" rtl="0" eaLnBrk="1" fontAlgn="auto" latinLnBrk="0" hangingPunct="1">
              <a:lnSpc>
                <a:spcPts val="2500"/>
              </a:lnSpc>
              <a:spcBef>
                <a:spcPts val="0"/>
              </a:spcBef>
              <a:spcAft>
                <a:spcPts val="0"/>
              </a:spcAft>
              <a:buClrTx/>
              <a:buSzTx/>
              <a:buFontTx/>
              <a:buNone/>
              <a:tabLst/>
              <a:defRPr/>
            </a:pPr>
            <a:endParaRPr lang="es-ES" sz="2000" b="1" dirty="0">
              <a:latin typeface="Calibri" panose="020F0502020204030204"/>
            </a:endParaRPr>
          </a:p>
        </p:txBody>
      </p:sp>
      <p:sp>
        <p:nvSpPr>
          <p:cNvPr id="11" name="Rectángulo 10">
            <a:extLst>
              <a:ext uri="{FF2B5EF4-FFF2-40B4-BE49-F238E27FC236}">
                <a16:creationId xmlns:a16="http://schemas.microsoft.com/office/drawing/2014/main" id="{D184AF71-5CF1-DB4D-CCE2-D89BF9AAC5A3}"/>
              </a:ext>
            </a:extLst>
          </p:cNvPr>
          <p:cNvSpPr/>
          <p:nvPr/>
        </p:nvSpPr>
        <p:spPr>
          <a:xfrm>
            <a:off x="243280" y="6518819"/>
            <a:ext cx="11612656"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900" b="0" i="0" u="none" strike="noStrike" kern="1200" cap="none" spc="0" normalizeH="0" baseline="0" noProof="0" dirty="0">
                <a:ln>
                  <a:noFill/>
                </a:ln>
                <a:solidFill>
                  <a:prstClr val="black"/>
                </a:solidFill>
                <a:effectLst/>
                <a:uLnTx/>
                <a:uFillTx/>
                <a:latin typeface="Calibri" panose="020F0502020204030204"/>
                <a:ea typeface="+mn-ea"/>
                <a:cs typeface="+mn-cs"/>
              </a:rPr>
              <a:t>1/ Metas Normalizadas. Los indicadores que no tienen medición en el periodo se toman con un cumplimiento del 100%.</a:t>
            </a:r>
          </a:p>
          <a:p>
            <a:pPr>
              <a:defRPr/>
            </a:pPr>
            <a:r>
              <a:rPr lang="es-MX" sz="900" dirty="0">
                <a:solidFill>
                  <a:prstClr val="black"/>
                </a:solidFill>
                <a:latin typeface="Calibri" panose="020F0502020204030204"/>
              </a:rPr>
              <a:t>2 / </a:t>
            </a:r>
            <a:r>
              <a:rPr lang="es-CO" sz="900" dirty="0"/>
              <a:t>Como no se ha emitido Resolución Tarifaria el 20%  de este indicador se redistribuyó en los indicadores financieros (Retornos Competitivos) a prorrata.</a:t>
            </a:r>
          </a:p>
        </p:txBody>
      </p:sp>
      <p:graphicFrame>
        <p:nvGraphicFramePr>
          <p:cNvPr id="9" name="Tabla 8">
            <a:extLst>
              <a:ext uri="{FF2B5EF4-FFF2-40B4-BE49-F238E27FC236}">
                <a16:creationId xmlns:a16="http://schemas.microsoft.com/office/drawing/2014/main" id="{F062FF82-0CCF-97A4-CF4C-9ECC6DAFC2A8}"/>
              </a:ext>
            </a:extLst>
          </p:cNvPr>
          <p:cNvGraphicFramePr>
            <a:graphicFrameLocks noGrp="1"/>
          </p:cNvGraphicFramePr>
          <p:nvPr>
            <p:extLst>
              <p:ext uri="{D42A27DB-BD31-4B8C-83A1-F6EECF244321}">
                <p14:modId xmlns:p14="http://schemas.microsoft.com/office/powerpoint/2010/main" val="3197615490"/>
              </p:ext>
            </p:extLst>
          </p:nvPr>
        </p:nvGraphicFramePr>
        <p:xfrm>
          <a:off x="2248617" y="804043"/>
          <a:ext cx="8673605" cy="5254183"/>
        </p:xfrm>
        <a:graphic>
          <a:graphicData uri="http://schemas.openxmlformats.org/drawingml/2006/table">
            <a:tbl>
              <a:tblPr/>
              <a:tblGrid>
                <a:gridCol w="1512799">
                  <a:extLst>
                    <a:ext uri="{9D8B030D-6E8A-4147-A177-3AD203B41FA5}">
                      <a16:colId xmlns:a16="http://schemas.microsoft.com/office/drawing/2014/main" val="806869310"/>
                    </a:ext>
                  </a:extLst>
                </a:gridCol>
                <a:gridCol w="1930555">
                  <a:extLst>
                    <a:ext uri="{9D8B030D-6E8A-4147-A177-3AD203B41FA5}">
                      <a16:colId xmlns:a16="http://schemas.microsoft.com/office/drawing/2014/main" val="3861005418"/>
                    </a:ext>
                  </a:extLst>
                </a:gridCol>
                <a:gridCol w="738804">
                  <a:extLst>
                    <a:ext uri="{9D8B030D-6E8A-4147-A177-3AD203B41FA5}">
                      <a16:colId xmlns:a16="http://schemas.microsoft.com/office/drawing/2014/main" val="247448903"/>
                    </a:ext>
                  </a:extLst>
                </a:gridCol>
                <a:gridCol w="738804">
                  <a:extLst>
                    <a:ext uri="{9D8B030D-6E8A-4147-A177-3AD203B41FA5}">
                      <a16:colId xmlns:a16="http://schemas.microsoft.com/office/drawing/2014/main" val="3884029869"/>
                    </a:ext>
                  </a:extLst>
                </a:gridCol>
                <a:gridCol w="759687">
                  <a:extLst>
                    <a:ext uri="{9D8B030D-6E8A-4147-A177-3AD203B41FA5}">
                      <a16:colId xmlns:a16="http://schemas.microsoft.com/office/drawing/2014/main" val="2491350626"/>
                    </a:ext>
                  </a:extLst>
                </a:gridCol>
                <a:gridCol w="55918">
                  <a:extLst>
                    <a:ext uri="{9D8B030D-6E8A-4147-A177-3AD203B41FA5}">
                      <a16:colId xmlns:a16="http://schemas.microsoft.com/office/drawing/2014/main" val="3551131225"/>
                    </a:ext>
                  </a:extLst>
                </a:gridCol>
                <a:gridCol w="964920">
                  <a:extLst>
                    <a:ext uri="{9D8B030D-6E8A-4147-A177-3AD203B41FA5}">
                      <a16:colId xmlns:a16="http://schemas.microsoft.com/office/drawing/2014/main" val="4124152720"/>
                    </a:ext>
                  </a:extLst>
                </a:gridCol>
                <a:gridCol w="1055955">
                  <a:extLst>
                    <a:ext uri="{9D8B030D-6E8A-4147-A177-3AD203B41FA5}">
                      <a16:colId xmlns:a16="http://schemas.microsoft.com/office/drawing/2014/main" val="2292946773"/>
                    </a:ext>
                  </a:extLst>
                </a:gridCol>
                <a:gridCol w="916163">
                  <a:extLst>
                    <a:ext uri="{9D8B030D-6E8A-4147-A177-3AD203B41FA5}">
                      <a16:colId xmlns:a16="http://schemas.microsoft.com/office/drawing/2014/main" val="2729548692"/>
                    </a:ext>
                  </a:extLst>
                </a:gridCol>
              </a:tblGrid>
              <a:tr h="150896">
                <a:tc>
                  <a:txBody>
                    <a:bodyPr/>
                    <a:lstStyle/>
                    <a:p>
                      <a:pPr algn="l" fontAlgn="b"/>
                      <a:r>
                        <a:rPr lang="es-MX" sz="1000" b="0" i="0" u="none" strike="noStrike" dirty="0">
                          <a:solidFill>
                            <a:srgbClr val="000000"/>
                          </a:solidFill>
                          <a:effectLst/>
                          <a:latin typeface="Arial" panose="020B0604020202020204" pitchFamily="34" charset="0"/>
                        </a:rPr>
                        <a:t>z</a:t>
                      </a:r>
                      <a:endParaRPr lang="es-CO" sz="10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rial" panose="020B0604020202020204" pitchFamily="34" charset="0"/>
                      </a:endParaRPr>
                    </a:p>
                  </a:txBody>
                  <a:tcPr marL="0" marR="0" marT="0"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rial" panose="020B0604020202020204" pitchFamily="34" charset="0"/>
                      </a:endParaRPr>
                    </a:p>
                  </a:txBody>
                  <a:tcPr marL="0" marR="0" marT="0"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ctr" fontAlgn="b"/>
                      <a:endParaRPr lang="es-CO" sz="1000" b="0" i="0" u="none" strike="noStrike">
                        <a:solidFill>
                          <a:srgbClr val="000000"/>
                        </a:solidFill>
                        <a:effectLst/>
                        <a:latin typeface="Arial" panose="020B0604020202020204" pitchFamily="34" charset="0"/>
                      </a:endParaRPr>
                    </a:p>
                  </a:txBody>
                  <a:tcPr marL="0" marR="0" marT="0"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noFill/>
                  </a:tcPr>
                </a:tc>
                <a:tc gridSpan="2">
                  <a:txBody>
                    <a:bodyPr/>
                    <a:lstStyle/>
                    <a:p>
                      <a:pPr algn="ctr" fontAlgn="ctr"/>
                      <a:r>
                        <a:rPr lang="es-CO" sz="1000" b="1" i="0" u="none" strike="noStrike">
                          <a:solidFill>
                            <a:srgbClr val="000000"/>
                          </a:solidFill>
                          <a:effectLst/>
                          <a:latin typeface="Arial" panose="020B0604020202020204" pitchFamily="34" charset="0"/>
                        </a:rPr>
                        <a:t>Marzo</a:t>
                      </a:r>
                    </a:p>
                  </a:txBody>
                  <a:tcPr marL="0" marR="0" marT="0" marB="0" anchor="ctr">
                    <a:lnL>
                      <a:noFill/>
                    </a:lnL>
                    <a:lnR>
                      <a:noFill/>
                    </a:lnR>
                    <a:lnT>
                      <a:noFill/>
                    </a:lnT>
                    <a:lnB>
                      <a:noFill/>
                    </a:lnB>
                    <a:solidFill>
                      <a:srgbClr val="BFBFBF"/>
                    </a:solidFill>
                  </a:tcPr>
                </a:tc>
                <a:tc hMerge="1">
                  <a:txBody>
                    <a:bodyPr/>
                    <a:lstStyle/>
                    <a:p>
                      <a:endParaRPr lang="es-CO"/>
                    </a:p>
                  </a:txBody>
                  <a:tcPr/>
                </a:tc>
                <a:tc>
                  <a:txBody>
                    <a:bodyPr/>
                    <a:lstStyle/>
                    <a:p>
                      <a:pPr algn="l" fontAlgn="b"/>
                      <a:endParaRPr lang="es-CO" sz="10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noFill/>
                  </a:tcPr>
                </a:tc>
                <a:extLst>
                  <a:ext uri="{0D108BD9-81ED-4DB2-BD59-A6C34878D82A}">
                    <a16:rowId xmlns:a16="http://schemas.microsoft.com/office/drawing/2014/main" val="4078094722"/>
                  </a:ext>
                </a:extLst>
              </a:tr>
              <a:tr h="147816">
                <a:tc>
                  <a:txBody>
                    <a:bodyPr/>
                    <a:lstStyle/>
                    <a:p>
                      <a:pPr algn="ctr" rtl="0" fontAlgn="ctr"/>
                      <a:r>
                        <a:rPr lang="es-CO" sz="1000" b="1" i="0" u="none" strike="noStrike">
                          <a:solidFill>
                            <a:srgbClr val="FFFFFF"/>
                          </a:solidFill>
                          <a:effectLst/>
                          <a:latin typeface="Arial" panose="020B0604020202020204" pitchFamily="34" charset="0"/>
                        </a:rPr>
                        <a:t>Foco</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FFFFFF"/>
                          </a:solidFill>
                          <a:effectLst/>
                          <a:latin typeface="Arial" panose="020B0604020202020204" pitchFamily="34" charset="0"/>
                        </a:rPr>
                        <a:t>ondocador</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FFFFFF"/>
                          </a:solidFill>
                          <a:effectLst/>
                          <a:latin typeface="Arial" panose="020B0604020202020204" pitchFamily="34" charset="0"/>
                        </a:rPr>
                        <a:t>Unidad</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FFFFFF"/>
                          </a:solidFill>
                          <a:effectLst/>
                          <a:latin typeface="Arial" panose="020B0604020202020204" pitchFamily="34" charset="0"/>
                        </a:rPr>
                        <a:t>Peso</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FFFFFF"/>
                          </a:solidFill>
                          <a:effectLst/>
                          <a:latin typeface="Arial" panose="020B0604020202020204" pitchFamily="34" charset="0"/>
                        </a:rPr>
                        <a:t>Meta anual</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4D"/>
                    </a:solidFill>
                  </a:tcPr>
                </a:tc>
                <a:tc>
                  <a:txBody>
                    <a:bodyPr/>
                    <a:lstStyle/>
                    <a:p>
                      <a:pPr algn="l" fontAlgn="b"/>
                      <a:endParaRPr lang="es-CO" sz="1000" b="0" i="0" u="none" strike="noStrike">
                        <a:solidFill>
                          <a:srgbClr val="000000"/>
                        </a:solidFill>
                        <a:effectLst/>
                        <a:latin typeface="Arial" panose="020B0604020202020204" pitchFamily="34" charset="0"/>
                      </a:endParaRPr>
                    </a:p>
                  </a:txBody>
                  <a:tcPr marL="0" marR="0" marT="0" marB="0" anchor="b">
                    <a:lnL w="12700" cap="flat" cmpd="sng" algn="ctr">
                      <a:solidFill>
                        <a:srgbClr val="FFFFFF"/>
                      </a:solidFill>
                      <a:prstDash val="solid"/>
                      <a:round/>
                      <a:headEnd type="none" w="med" len="med"/>
                      <a:tailEnd type="none" w="med" len="med"/>
                    </a:lnL>
                    <a:lnR>
                      <a:noFill/>
                    </a:lnR>
                    <a:lnT>
                      <a:noFill/>
                    </a:lnT>
                    <a:lnB>
                      <a:noFill/>
                    </a:lnB>
                    <a:noFill/>
                  </a:tcPr>
                </a:tc>
                <a:tc>
                  <a:txBody>
                    <a:bodyPr/>
                    <a:lstStyle/>
                    <a:p>
                      <a:pPr algn="ctr" rtl="0" fontAlgn="ctr"/>
                      <a:r>
                        <a:rPr lang="es-CO" sz="1000" b="1" i="0" u="none" strike="noStrike">
                          <a:solidFill>
                            <a:srgbClr val="000000"/>
                          </a:solidFill>
                          <a:effectLst/>
                          <a:latin typeface="Arial" panose="020B0604020202020204" pitchFamily="34" charset="0"/>
                        </a:rPr>
                        <a:t>Real</a:t>
                      </a:r>
                    </a:p>
                  </a:txBody>
                  <a:tcPr marL="0" marR="0" marT="0" marB="0" anchor="ctr">
                    <a:lnL>
                      <a:noFill/>
                    </a:lnL>
                    <a:lnR w="12700" cap="flat" cmpd="sng" algn="ctr">
                      <a:solidFill>
                        <a:srgbClr val="FFFFFF"/>
                      </a:solidFill>
                      <a:prstDash val="solid"/>
                      <a:round/>
                      <a:headEnd type="none" w="med" len="med"/>
                      <a:tailEnd type="none" w="med" len="med"/>
                    </a:lnR>
                    <a:lnT>
                      <a:noFill/>
                    </a:lnT>
                    <a:lnB>
                      <a:noFill/>
                    </a:lnB>
                    <a:solidFill>
                      <a:srgbClr val="7EF244"/>
                    </a:solidFill>
                  </a:tcPr>
                </a:tc>
                <a:tc>
                  <a:txBody>
                    <a:bodyPr/>
                    <a:lstStyle/>
                    <a:p>
                      <a:pPr algn="ctr" rtl="0" fontAlgn="ctr"/>
                      <a:r>
                        <a:rPr lang="es-CO" sz="1000" b="1" i="0" u="none" strike="noStrike">
                          <a:solidFill>
                            <a:srgbClr val="FFFFFF"/>
                          </a:solidFill>
                          <a:effectLst/>
                          <a:latin typeface="Arial" panose="020B0604020202020204" pitchFamily="34" charset="0"/>
                        </a:rPr>
                        <a:t>Meta</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FFFFFF"/>
                          </a:solidFill>
                          <a:effectLst/>
                          <a:latin typeface="Arial" panose="020B0604020202020204" pitchFamily="34" charset="0"/>
                        </a:rPr>
                        <a:t>Cumplimiento</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00954D"/>
                    </a:solidFill>
                  </a:tcPr>
                </a:tc>
                <a:extLst>
                  <a:ext uri="{0D108BD9-81ED-4DB2-BD59-A6C34878D82A}">
                    <a16:rowId xmlns:a16="http://schemas.microsoft.com/office/drawing/2014/main" val="3933687293"/>
                  </a:ext>
                </a:extLst>
              </a:tr>
              <a:tr h="54199">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a:noFill/>
                    </a:lnL>
                    <a:lnR>
                      <a:noFill/>
                    </a:lnR>
                    <a:lnT w="6350" cap="flat" cmpd="sng" algn="ctr">
                      <a:solidFill>
                        <a:srgbClr val="BFBFB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97355607"/>
                  </a:ext>
                </a:extLst>
              </a:tr>
              <a:tr h="270996">
                <a:tc rowSpan="2">
                  <a:txBody>
                    <a:bodyPr/>
                    <a:lstStyle/>
                    <a:p>
                      <a:pPr algn="ctr" rtl="0" fontAlgn="ctr"/>
                      <a:r>
                        <a:rPr lang="es-CO" sz="1000" b="1" i="0" u="none" strike="noStrike">
                          <a:solidFill>
                            <a:srgbClr val="000000"/>
                          </a:solidFill>
                          <a:effectLst/>
                          <a:latin typeface="Arial" panose="020B0604020202020204" pitchFamily="34" charset="0"/>
                        </a:rPr>
                        <a:t>Promero la voda </a:t>
                      </a:r>
                      <a:br>
                        <a:rPr lang="es-CO" sz="1000" b="1" i="0" u="none" strike="noStrike">
                          <a:solidFill>
                            <a:srgbClr val="000000"/>
                          </a:solidFill>
                          <a:effectLst/>
                          <a:latin typeface="Arial" panose="020B0604020202020204" pitchFamily="34" charset="0"/>
                        </a:rPr>
                      </a:br>
                      <a:r>
                        <a:rPr lang="es-CO" sz="1000" b="1" i="0" u="none" strike="noStrike">
                          <a:solidFill>
                            <a:srgbClr val="000000"/>
                          </a:solidFill>
                          <a:effectLst/>
                          <a:latin typeface="Arial" panose="020B0604020202020204" pitchFamily="34" charset="0"/>
                        </a:rPr>
                        <a:t>(10%)</a:t>
                      </a:r>
                    </a:p>
                  </a:txBody>
                  <a:tcPr marL="0" marR="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E6F5"/>
                    </a:solidFill>
                  </a:tcPr>
                </a:tc>
                <a:tc>
                  <a:txBody>
                    <a:bodyPr/>
                    <a:lstStyle/>
                    <a:p>
                      <a:pPr algn="ctr" rtl="0" fontAlgn="ctr"/>
                      <a:r>
                        <a:rPr lang="es-CO" sz="1000" b="1" i="0" u="none" strike="noStrike">
                          <a:solidFill>
                            <a:srgbClr val="000000"/>
                          </a:solidFill>
                          <a:effectLst/>
                          <a:latin typeface="Arial" panose="020B0604020202020204" pitchFamily="34" charset="0"/>
                        </a:rPr>
                        <a:t>TRIF</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Eventos / MHH</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5,0%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0,26</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rial" panose="020B0604020202020204" pitchFamily="34" charset="0"/>
                      </a:endParaRPr>
                    </a:p>
                  </a:txBody>
                  <a:tcPr marL="0" marR="0" marT="0" marB="0" anchor="b">
                    <a:lnL w="6350" cap="flat" cmpd="sng" algn="ctr">
                      <a:solidFill>
                        <a:srgbClr val="BFBFBF"/>
                      </a:solidFill>
                      <a:prstDash val="solid"/>
                      <a:round/>
                      <a:headEnd type="none" w="med" len="med"/>
                      <a:tailEnd type="none" w="med" len="med"/>
                    </a:lnL>
                    <a:lnR>
                      <a:noFill/>
                    </a:lnR>
                    <a:lnT>
                      <a:noFill/>
                    </a:lnT>
                    <a:lnB>
                      <a:noFill/>
                    </a:lnB>
                    <a:noFill/>
                  </a:tcPr>
                </a:tc>
                <a:tc>
                  <a:txBody>
                    <a:bodyPr/>
                    <a:lstStyle/>
                    <a:p>
                      <a:pPr algn="ctr" rtl="0" fontAlgn="ctr"/>
                      <a:r>
                        <a:rPr lang="es-CO" sz="1000" b="0" i="0" u="none" strike="noStrike" dirty="0">
                          <a:solidFill>
                            <a:srgbClr val="000000"/>
                          </a:solidFill>
                          <a:effectLst/>
                          <a:latin typeface="Arial" panose="020B0604020202020204" pitchFamily="34" charset="0"/>
                        </a:rPr>
                        <a:t>0,0</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40000"/>
                        <a:lumOff val="60000"/>
                      </a:schemeClr>
                    </a:solidFill>
                  </a:tcPr>
                </a:tc>
                <a:tc>
                  <a:txBody>
                    <a:bodyPr/>
                    <a:lstStyle/>
                    <a:p>
                      <a:pPr algn="ctr" rtl="0" fontAlgn="ctr"/>
                      <a:r>
                        <a:rPr lang="es-CO" sz="1000" b="0" i="0" u="none" strike="noStrike">
                          <a:solidFill>
                            <a:srgbClr val="000000"/>
                          </a:solidFill>
                          <a:effectLst/>
                          <a:latin typeface="Arial" panose="020B0604020202020204" pitchFamily="34" charset="0"/>
                        </a:rPr>
                        <a:t>0,26</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120%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18646112"/>
                  </a:ext>
                </a:extLst>
              </a:tr>
              <a:tr h="172452">
                <a:tc vMerge="1">
                  <a:txBody>
                    <a:bodyPr/>
                    <a:lstStyle/>
                    <a:p>
                      <a:endParaRPr lang="es-CO"/>
                    </a:p>
                  </a:txBody>
                  <a:tcPr/>
                </a:tc>
                <a:tc>
                  <a:txBody>
                    <a:bodyPr/>
                    <a:lstStyle/>
                    <a:p>
                      <a:pPr algn="ctr" rtl="0" fontAlgn="ctr"/>
                      <a:r>
                        <a:rPr lang="es-CO" sz="1000" b="1" i="0" u="none" strike="noStrike">
                          <a:solidFill>
                            <a:srgbClr val="000000"/>
                          </a:solidFill>
                          <a:effectLst/>
                          <a:latin typeface="Arial" panose="020B0604020202020204" pitchFamily="34" charset="0"/>
                        </a:rPr>
                        <a:t>Índice de Severidad</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5,0%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395,00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rial" panose="020B0604020202020204" pitchFamily="34" charset="0"/>
                      </a:endParaRPr>
                    </a:p>
                  </a:txBody>
                  <a:tcPr marL="0" marR="0" marT="0" marB="0" anchor="b">
                    <a:lnL w="6350" cap="flat" cmpd="sng" algn="ctr">
                      <a:solidFill>
                        <a:srgbClr val="BFBFBF"/>
                      </a:solidFill>
                      <a:prstDash val="solid"/>
                      <a:round/>
                      <a:headEnd type="none" w="med" len="med"/>
                      <a:tailEnd type="none" w="med" len="med"/>
                    </a:lnL>
                    <a:lnR>
                      <a:noFill/>
                    </a:lnR>
                    <a:lnT>
                      <a:noFill/>
                    </a:lnT>
                    <a:lnB>
                      <a:noFill/>
                    </a:lnB>
                    <a:noFill/>
                  </a:tcPr>
                </a:tc>
                <a:tc>
                  <a:txBody>
                    <a:bodyPr/>
                    <a:lstStyle/>
                    <a:p>
                      <a:pPr algn="ctr" rtl="0" fontAlgn="ctr"/>
                      <a:r>
                        <a:rPr lang="es-CO" sz="1000" b="0" i="0" u="none" strike="noStrike">
                          <a:solidFill>
                            <a:srgbClr val="000000"/>
                          </a:solidFill>
                          <a:effectLst/>
                          <a:latin typeface="Arial" panose="020B0604020202020204" pitchFamily="34" charset="0"/>
                        </a:rPr>
                        <a:t>0,0</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40000"/>
                        <a:lumOff val="60000"/>
                      </a:schemeClr>
                    </a:solidFill>
                  </a:tcPr>
                </a:tc>
                <a:tc>
                  <a:txBody>
                    <a:bodyPr/>
                    <a:lstStyle/>
                    <a:p>
                      <a:pPr algn="ctr" rtl="0" fontAlgn="ctr"/>
                      <a:r>
                        <a:rPr lang="es-CO" sz="1000" b="0" i="0" u="none" strike="noStrike">
                          <a:solidFill>
                            <a:srgbClr val="000000"/>
                          </a:solidFill>
                          <a:effectLst/>
                          <a:latin typeface="Arial" panose="020B0604020202020204" pitchFamily="34" charset="0"/>
                        </a:rPr>
                        <a:t>395</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120%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099990474"/>
                  </a:ext>
                </a:extLst>
              </a:tr>
              <a:tr h="172452">
                <a:tc rowSpan="4">
                  <a:txBody>
                    <a:bodyPr/>
                    <a:lstStyle/>
                    <a:p>
                      <a:pPr algn="ctr" rtl="0" fontAlgn="ctr"/>
                      <a:r>
                        <a:rPr lang="es-CO" sz="1000" b="1" i="0" u="none" strike="noStrike">
                          <a:solidFill>
                            <a:srgbClr val="000000"/>
                          </a:solidFill>
                          <a:effectLst/>
                          <a:latin typeface="Arial" panose="020B0604020202020204" pitchFamily="34" charset="0"/>
                        </a:rPr>
                        <a:t>SosTECnibilidad </a:t>
                      </a:r>
                      <a:br>
                        <a:rPr lang="es-CO" sz="1000" b="1" i="0" u="none" strike="noStrike">
                          <a:solidFill>
                            <a:srgbClr val="000000"/>
                          </a:solidFill>
                          <a:effectLst/>
                          <a:latin typeface="Arial" panose="020B0604020202020204" pitchFamily="34" charset="0"/>
                        </a:rPr>
                      </a:br>
                      <a:r>
                        <a:rPr lang="es-CO" sz="1000" b="1" i="0" u="none" strike="noStrike">
                          <a:solidFill>
                            <a:srgbClr val="000000"/>
                          </a:solidFill>
                          <a:effectLst/>
                          <a:latin typeface="Arial" panose="020B0604020202020204" pitchFamily="34" charset="0"/>
                        </a:rPr>
                        <a:t>(23%)</a:t>
                      </a:r>
                    </a:p>
                  </a:txBody>
                  <a:tcPr marL="0" marR="0" marT="0" marB="0" anchor="ctr">
                    <a:lnL>
                      <a:noFill/>
                    </a:lnL>
                    <a:lnR>
                      <a:noFill/>
                    </a:lnR>
                    <a:lnT w="12700" cap="flat" cmpd="sng" algn="ctr">
                      <a:solidFill>
                        <a:srgbClr val="FFFFFF"/>
                      </a:solidFill>
                      <a:prstDash val="solid"/>
                      <a:round/>
                      <a:headEnd type="none" w="med" len="med"/>
                      <a:tailEnd type="none" w="med" len="med"/>
                    </a:lnT>
                    <a:lnB>
                      <a:noFill/>
                    </a:lnB>
                    <a:solidFill>
                      <a:srgbClr val="C0E6F5"/>
                    </a:solidFill>
                  </a:tcPr>
                </a:tc>
                <a:tc>
                  <a:txBody>
                    <a:bodyPr/>
                    <a:lstStyle/>
                    <a:p>
                      <a:pPr algn="ctr" rtl="0" fontAlgn="ctr"/>
                      <a:r>
                        <a:rPr lang="es-CO" sz="1000" b="1" i="0" u="none" strike="noStrike">
                          <a:solidFill>
                            <a:srgbClr val="000000"/>
                          </a:solidFill>
                          <a:effectLst/>
                          <a:latin typeface="Arial" panose="020B0604020202020204" pitchFamily="34" charset="0"/>
                        </a:rPr>
                        <a:t>Reducción de emisiones</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kTon CO2</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5,0%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3.957</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w="6350" cap="flat" cmpd="sng" algn="ctr">
                      <a:solidFill>
                        <a:srgbClr val="BFBFBF"/>
                      </a:solidFill>
                      <a:prstDash val="solid"/>
                      <a:round/>
                      <a:headEnd type="none" w="med" len="med"/>
                      <a:tailEnd type="none" w="med" len="med"/>
                    </a:lnL>
                    <a:lnR>
                      <a:noFill/>
                    </a:lnR>
                    <a:lnT>
                      <a:noFill/>
                    </a:lnT>
                    <a:lnB>
                      <a:noFill/>
                    </a:lnB>
                    <a:noFill/>
                  </a:tcPr>
                </a:tc>
                <a:tc>
                  <a:txBody>
                    <a:bodyPr/>
                    <a:lstStyle/>
                    <a:p>
                      <a:pPr algn="ctr" rtl="0" fontAlgn="ctr"/>
                      <a:r>
                        <a:rPr lang="es-CO" sz="1000" b="0" i="0" u="none" strike="noStrike">
                          <a:solidFill>
                            <a:srgbClr val="000000"/>
                          </a:solidFill>
                          <a:effectLst/>
                          <a:latin typeface="Arial" panose="020B0604020202020204" pitchFamily="34" charset="0"/>
                        </a:rPr>
                        <a:t>611</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40000"/>
                        <a:lumOff val="60000"/>
                      </a:schemeClr>
                    </a:solidFill>
                  </a:tcPr>
                </a:tc>
                <a:tc>
                  <a:txBody>
                    <a:bodyPr/>
                    <a:lstStyle/>
                    <a:p>
                      <a:pPr algn="ctr" rtl="0" fontAlgn="ctr"/>
                      <a:r>
                        <a:rPr lang="es-CO" sz="1000" b="0" i="0" u="none" strike="noStrike" dirty="0">
                          <a:solidFill>
                            <a:srgbClr val="000000"/>
                          </a:solidFill>
                          <a:effectLst/>
                          <a:latin typeface="Arial" panose="020B0604020202020204" pitchFamily="34" charset="0"/>
                        </a:rPr>
                        <a:t>300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120%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966956652"/>
                  </a:ext>
                </a:extLst>
              </a:tr>
              <a:tr h="172452">
                <a:tc vMerge="1">
                  <a:txBody>
                    <a:bodyPr/>
                    <a:lstStyle/>
                    <a:p>
                      <a:endParaRPr lang="es-CO"/>
                    </a:p>
                  </a:txBody>
                  <a:tcPr/>
                </a:tc>
                <a:tc>
                  <a:txBody>
                    <a:bodyPr/>
                    <a:lstStyle/>
                    <a:p>
                      <a:pPr algn="ctr" rtl="0" fontAlgn="ctr"/>
                      <a:r>
                        <a:rPr lang="es-CO" sz="1000" b="1" i="0" u="none" strike="noStrike">
                          <a:solidFill>
                            <a:srgbClr val="000000"/>
                          </a:solidFill>
                          <a:effectLst/>
                          <a:latin typeface="Arial" panose="020B0604020202020204" pitchFamily="34" charset="0"/>
                        </a:rPr>
                        <a:t>Energías Renovables</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8,0%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100%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w="6350" cap="flat" cmpd="sng" algn="ctr">
                      <a:solidFill>
                        <a:srgbClr val="BFBFBF"/>
                      </a:solidFill>
                      <a:prstDash val="solid"/>
                      <a:round/>
                      <a:headEnd type="none" w="med" len="med"/>
                      <a:tailEnd type="none" w="med" len="med"/>
                    </a:lnL>
                    <a:lnR>
                      <a:noFill/>
                    </a:lnR>
                    <a:lnT>
                      <a:noFill/>
                    </a:lnT>
                    <a:lnB>
                      <a:noFill/>
                    </a:lnB>
                    <a:noFill/>
                  </a:tcPr>
                </a:tc>
                <a:tc>
                  <a:txBody>
                    <a:bodyPr/>
                    <a:lstStyle/>
                    <a:p>
                      <a:pPr algn="ctr" rtl="0" fontAlgn="ctr"/>
                      <a:r>
                        <a:rPr lang="es-CO" sz="1000" b="0" i="0" u="none" strike="noStrike">
                          <a:solidFill>
                            <a:srgbClr val="000000"/>
                          </a:solidFill>
                          <a:effectLst/>
                          <a:latin typeface="Arial" panose="020B0604020202020204" pitchFamily="34" charset="0"/>
                        </a:rPr>
                        <a:t>53%</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40000"/>
                        <a:lumOff val="60000"/>
                      </a:schemeClr>
                    </a:solidFill>
                  </a:tcPr>
                </a:tc>
                <a:tc>
                  <a:txBody>
                    <a:bodyPr/>
                    <a:lstStyle/>
                    <a:p>
                      <a:pPr algn="ctr" rtl="0" fontAlgn="ctr"/>
                      <a:r>
                        <a:rPr lang="es-CO" sz="1000" b="0" i="0" u="none" strike="noStrike">
                          <a:solidFill>
                            <a:srgbClr val="000000"/>
                          </a:solidFill>
                          <a:effectLst/>
                          <a:latin typeface="Arial" panose="020B0604020202020204" pitchFamily="34" charset="0"/>
                        </a:rPr>
                        <a:t>38%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100%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784626059"/>
                  </a:ext>
                </a:extLst>
              </a:tr>
              <a:tr h="255599">
                <a:tc vMerge="1">
                  <a:txBody>
                    <a:bodyPr/>
                    <a:lstStyle/>
                    <a:p>
                      <a:endParaRPr lang="es-CO"/>
                    </a:p>
                  </a:txBody>
                  <a:tcPr/>
                </a:tc>
                <a:tc>
                  <a:txBody>
                    <a:bodyPr/>
                    <a:lstStyle/>
                    <a:p>
                      <a:pPr algn="ctr" rtl="0" fontAlgn="ctr"/>
                      <a:r>
                        <a:rPr lang="es-CO" sz="1000" b="1" i="0" u="none" strike="noStrike">
                          <a:solidFill>
                            <a:srgbClr val="000000"/>
                          </a:solidFill>
                          <a:effectLst/>
                          <a:latin typeface="Arial" panose="020B0604020202020204" pitchFamily="34" charset="0"/>
                        </a:rPr>
                        <a:t>Estaciones Autosostenibles</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5,0%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70%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w="6350" cap="flat" cmpd="sng" algn="ctr">
                      <a:solidFill>
                        <a:srgbClr val="BFBFBF"/>
                      </a:solidFill>
                      <a:prstDash val="solid"/>
                      <a:round/>
                      <a:headEnd type="none" w="med" len="med"/>
                      <a:tailEnd type="none" w="med" len="med"/>
                    </a:lnL>
                    <a:lnR>
                      <a:noFill/>
                    </a:lnR>
                    <a:lnT>
                      <a:noFill/>
                    </a:lnT>
                    <a:lnB>
                      <a:noFill/>
                    </a:lnB>
                    <a:noFill/>
                  </a:tcPr>
                </a:tc>
                <a:tc>
                  <a:txBody>
                    <a:bodyPr/>
                    <a:lstStyle/>
                    <a:p>
                      <a:pPr algn="ctr" rtl="0" fontAlgn="ctr"/>
                      <a:r>
                        <a:rPr lang="es-CO" sz="1000" b="0" i="0" u="none" strike="noStrike" dirty="0">
                          <a:solidFill>
                            <a:srgbClr val="000000"/>
                          </a:solidFill>
                          <a:effectLst/>
                          <a:latin typeface="Arial" panose="020B0604020202020204" pitchFamily="34" charset="0"/>
                        </a:rPr>
                        <a:t>10%</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40000"/>
                        <a:lumOff val="60000"/>
                      </a:schemeClr>
                    </a:solidFill>
                  </a:tcPr>
                </a:tc>
                <a:tc>
                  <a:txBody>
                    <a:bodyPr/>
                    <a:lstStyle/>
                    <a:p>
                      <a:pPr algn="ctr" rtl="0" fontAlgn="ctr"/>
                      <a:r>
                        <a:rPr lang="es-CO" sz="1000" b="0" i="0" u="none" strike="noStrike">
                          <a:solidFill>
                            <a:srgbClr val="000000"/>
                          </a:solidFill>
                          <a:effectLst/>
                          <a:latin typeface="Arial" panose="020B0604020202020204" pitchFamily="34" charset="0"/>
                        </a:rPr>
                        <a:t>10%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100%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00864947"/>
                  </a:ext>
                </a:extLst>
              </a:tr>
              <a:tr h="172452">
                <a:tc vMerge="1">
                  <a:txBody>
                    <a:bodyPr/>
                    <a:lstStyle/>
                    <a:p>
                      <a:endParaRPr lang="es-CO"/>
                    </a:p>
                  </a:txBody>
                  <a:tcPr/>
                </a:tc>
                <a:tc>
                  <a:txBody>
                    <a:bodyPr/>
                    <a:lstStyle/>
                    <a:p>
                      <a:pPr algn="ctr" rtl="0" fontAlgn="ctr"/>
                      <a:r>
                        <a:rPr lang="es-CO" sz="1000" b="1" i="0" u="none" strike="noStrike">
                          <a:solidFill>
                            <a:srgbClr val="000000"/>
                          </a:solidFill>
                          <a:effectLst/>
                          <a:latin typeface="Arial" panose="020B0604020202020204" pitchFamily="34" charset="0"/>
                        </a:rPr>
                        <a:t>Valor con SosTecnibilidad</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5,0%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 100%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w="6350" cap="flat" cmpd="sng" algn="ctr">
                      <a:solidFill>
                        <a:srgbClr val="BFBFBF"/>
                      </a:solidFill>
                      <a:prstDash val="solid"/>
                      <a:round/>
                      <a:headEnd type="none" w="med" len="med"/>
                      <a:tailEnd type="none" w="med" len="med"/>
                    </a:lnL>
                    <a:lnR>
                      <a:noFill/>
                    </a:lnR>
                    <a:lnT>
                      <a:noFill/>
                    </a:lnT>
                    <a:lnB>
                      <a:noFill/>
                    </a:lnB>
                    <a:noFill/>
                  </a:tcPr>
                </a:tc>
                <a:tc>
                  <a:txBody>
                    <a:bodyPr/>
                    <a:lstStyle/>
                    <a:p>
                      <a:pPr algn="ctr" rtl="0" fontAlgn="ctr"/>
                      <a:r>
                        <a:rPr lang="es-CO" sz="1000" b="0" i="0" u="none" strike="noStrike" dirty="0">
                          <a:solidFill>
                            <a:srgbClr val="000000"/>
                          </a:solidFill>
                          <a:effectLst/>
                          <a:latin typeface="Arial" panose="020B0604020202020204" pitchFamily="34" charset="0"/>
                        </a:rPr>
                        <a:t>0%</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40000"/>
                        <a:lumOff val="60000"/>
                      </a:schemeClr>
                    </a:solidFill>
                  </a:tcPr>
                </a:tc>
                <a:tc>
                  <a:txBody>
                    <a:bodyPr/>
                    <a:lstStyle/>
                    <a:p>
                      <a:pPr algn="ctr" rtl="0" fontAlgn="ctr"/>
                      <a:r>
                        <a:rPr lang="es-CO" sz="1000" b="0" i="0" u="none" strike="noStrike" dirty="0">
                          <a:solidFill>
                            <a:srgbClr val="000000"/>
                          </a:solidFill>
                          <a:effectLst/>
                          <a:latin typeface="Arial" panose="020B0604020202020204" pitchFamily="34" charset="0"/>
                        </a:rPr>
                        <a:t> 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100%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231418553"/>
                  </a:ext>
                </a:extLst>
              </a:tr>
              <a:tr h="264837">
                <a:tc>
                  <a:txBody>
                    <a:bodyPr/>
                    <a:lstStyle/>
                    <a:p>
                      <a:pPr algn="ctr" rtl="0" fontAlgn="ctr"/>
                      <a:r>
                        <a:rPr lang="es-CO" sz="1000" b="1" i="0" u="none" strike="noStrike">
                          <a:solidFill>
                            <a:srgbClr val="000000"/>
                          </a:solidFill>
                          <a:effectLst/>
                          <a:latin typeface="Arial" panose="020B0604020202020204" pitchFamily="34" charset="0"/>
                        </a:rPr>
                        <a:t> </a:t>
                      </a:r>
                    </a:p>
                  </a:txBody>
                  <a:tcPr marL="0" marR="0" marT="0" marB="0" anchor="ctr">
                    <a:lnL>
                      <a:noFill/>
                    </a:lnL>
                    <a:lnR>
                      <a:noFill/>
                    </a:lnR>
                    <a:lnT>
                      <a:noFill/>
                    </a:lnT>
                    <a:lnB>
                      <a:noFill/>
                    </a:lnB>
                    <a:solidFill>
                      <a:srgbClr val="C0E6F5"/>
                    </a:solidFill>
                  </a:tcPr>
                </a:tc>
                <a:tc>
                  <a:txBody>
                    <a:bodyPr/>
                    <a:lstStyle/>
                    <a:p>
                      <a:pPr algn="r" rtl="0" fontAlgn="ctr"/>
                      <a:r>
                        <a:rPr lang="es-MX" sz="1000" b="1" i="0" u="none" strike="noStrike">
                          <a:solidFill>
                            <a:srgbClr val="808080"/>
                          </a:solidFill>
                          <a:effectLst/>
                          <a:latin typeface="Arial" panose="020B0604020202020204" pitchFamily="34" charset="0"/>
                        </a:rPr>
                        <a:t>Portafolio de desarrollo sostenible inversión socia ambiental</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3,5%</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100%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w="6350" cap="flat" cmpd="sng" algn="ctr">
                      <a:solidFill>
                        <a:srgbClr val="BFBFBF"/>
                      </a:solidFill>
                      <a:prstDash val="solid"/>
                      <a:round/>
                      <a:headEnd type="none" w="med" len="med"/>
                      <a:tailEnd type="none" w="med" len="med"/>
                    </a:lnL>
                    <a:lnR>
                      <a:noFill/>
                    </a:lnR>
                    <a:lnT>
                      <a:noFill/>
                    </a:lnT>
                    <a:lnB>
                      <a:noFill/>
                    </a:lnB>
                    <a:noFill/>
                  </a:tcPr>
                </a:tc>
                <a:tc>
                  <a:txBody>
                    <a:bodyPr/>
                    <a:lstStyle/>
                    <a:p>
                      <a:pPr algn="ctr" rtl="0" fontAlgn="ctr"/>
                      <a:r>
                        <a:rPr lang="es-CO" sz="1000" b="0" i="0" u="none" strike="noStrike" dirty="0">
                          <a:solidFill>
                            <a:srgbClr val="000000"/>
                          </a:solidFill>
                          <a:effectLst/>
                          <a:latin typeface="Arial" panose="020B0604020202020204" pitchFamily="34" charset="0"/>
                        </a:rPr>
                        <a:t>0%</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40000"/>
                        <a:lumOff val="60000"/>
                      </a:schemeClr>
                    </a:solidFill>
                  </a:tcPr>
                </a:tc>
                <a:tc>
                  <a:txBody>
                    <a:bodyPr/>
                    <a:lstStyle/>
                    <a:p>
                      <a:pPr algn="ctr" rtl="0" fontAlgn="ctr"/>
                      <a:r>
                        <a:rPr lang="es-CO" sz="1000" b="0" i="0" u="none" strike="noStrike">
                          <a:solidFill>
                            <a:srgbClr val="000000"/>
                          </a:solidFill>
                          <a:effectLst/>
                          <a:latin typeface="Arial" panose="020B0604020202020204" pitchFamily="34" charset="0"/>
                        </a:rPr>
                        <a:t>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es-CO" sz="1000" b="0" i="0" u="none" strike="noStrike" dirty="0">
                          <a:solidFill>
                            <a:srgbClr val="000000"/>
                          </a:solidFill>
                          <a:effectLst/>
                          <a:latin typeface="Arial" panose="020B0604020202020204" pitchFamily="34" charset="0"/>
                        </a:rPr>
                        <a:t>100%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768679657"/>
                  </a:ext>
                </a:extLst>
              </a:tr>
              <a:tr h="166293">
                <a:tc>
                  <a:txBody>
                    <a:bodyPr/>
                    <a:lstStyle/>
                    <a:p>
                      <a:pPr algn="ctr" rtl="0" fontAlgn="ctr"/>
                      <a:r>
                        <a:rPr lang="es-CO" sz="1000" b="1" i="0" u="none" strike="noStrike">
                          <a:solidFill>
                            <a:srgbClr val="000000"/>
                          </a:solidFill>
                          <a:effectLst/>
                          <a:latin typeface="Arial" panose="020B0604020202020204" pitchFamily="34" charset="0"/>
                        </a:rPr>
                        <a:t> </a:t>
                      </a:r>
                    </a:p>
                  </a:txBody>
                  <a:tcPr marL="0" marR="0" marT="0" marB="0" anchor="ctr">
                    <a:lnL>
                      <a:noFill/>
                    </a:lnL>
                    <a:lnR>
                      <a:noFill/>
                    </a:lnR>
                    <a:lnT>
                      <a:noFill/>
                    </a:lnT>
                    <a:lnB w="12700" cap="flat" cmpd="sng" algn="ctr">
                      <a:solidFill>
                        <a:srgbClr val="FFFFFF"/>
                      </a:solidFill>
                      <a:prstDash val="solid"/>
                      <a:round/>
                      <a:headEnd type="none" w="med" len="med"/>
                      <a:tailEnd type="none" w="med" len="med"/>
                    </a:lnB>
                    <a:solidFill>
                      <a:srgbClr val="C0E6F5"/>
                    </a:solidFill>
                  </a:tcPr>
                </a:tc>
                <a:tc>
                  <a:txBody>
                    <a:bodyPr/>
                    <a:lstStyle/>
                    <a:p>
                      <a:pPr algn="r" rtl="0" fontAlgn="ctr"/>
                      <a:r>
                        <a:rPr lang="es-CO" sz="1000" b="1" i="0" u="none" strike="noStrike">
                          <a:solidFill>
                            <a:srgbClr val="808080"/>
                          </a:solidFill>
                          <a:effectLst/>
                          <a:latin typeface="Arial" panose="020B0604020202020204" pitchFamily="34" charset="0"/>
                        </a:rPr>
                        <a:t>Formulación de proyectos</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1,5%</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100%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w="6350" cap="flat" cmpd="sng" algn="ctr">
                      <a:solidFill>
                        <a:srgbClr val="BFBFBF"/>
                      </a:solidFill>
                      <a:prstDash val="solid"/>
                      <a:round/>
                      <a:headEnd type="none" w="med" len="med"/>
                      <a:tailEnd type="none" w="med" len="med"/>
                    </a:lnL>
                    <a:lnR>
                      <a:noFill/>
                    </a:lnR>
                    <a:lnT>
                      <a:noFill/>
                    </a:lnT>
                    <a:lnB>
                      <a:noFill/>
                    </a:lnB>
                    <a:noFill/>
                  </a:tcPr>
                </a:tc>
                <a:tc>
                  <a:txBody>
                    <a:bodyPr/>
                    <a:lstStyle/>
                    <a:p>
                      <a:pPr algn="ctr" rtl="0" fontAlgn="ctr"/>
                      <a:r>
                        <a:rPr lang="es-CO" sz="1000" b="0" i="0" u="none" strike="noStrike" dirty="0">
                          <a:solidFill>
                            <a:srgbClr val="000000"/>
                          </a:solidFill>
                          <a:effectLst/>
                          <a:latin typeface="Arial" panose="020B0604020202020204" pitchFamily="34" charset="0"/>
                        </a:rPr>
                        <a:t>0%</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40000"/>
                        <a:lumOff val="60000"/>
                      </a:schemeClr>
                    </a:solidFill>
                  </a:tcPr>
                </a:tc>
                <a:tc>
                  <a:txBody>
                    <a:bodyPr/>
                    <a:lstStyle/>
                    <a:p>
                      <a:pPr algn="ctr" rtl="0" fontAlgn="ctr"/>
                      <a:r>
                        <a:rPr lang="es-CO" sz="1000" b="0" i="0" u="none" strike="noStrike">
                          <a:solidFill>
                            <a:srgbClr val="000000"/>
                          </a:solidFill>
                          <a:effectLst/>
                          <a:latin typeface="Arial" panose="020B0604020202020204" pitchFamily="34" charset="0"/>
                        </a:rPr>
                        <a:t>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es-CO" sz="1000" b="0" i="0" u="none" strike="noStrike" dirty="0">
                          <a:solidFill>
                            <a:srgbClr val="000000"/>
                          </a:solidFill>
                          <a:effectLst/>
                          <a:latin typeface="Arial" panose="020B0604020202020204" pitchFamily="34" charset="0"/>
                        </a:rPr>
                        <a:t>100%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607295709"/>
                  </a:ext>
                </a:extLst>
              </a:tr>
              <a:tr h="338745">
                <a:tc rowSpan="4">
                  <a:txBody>
                    <a:bodyPr/>
                    <a:lstStyle/>
                    <a:p>
                      <a:pPr algn="ctr" rtl="0" fontAlgn="ctr"/>
                      <a:r>
                        <a:rPr lang="es-CO" sz="1000" b="1" i="0" u="none" strike="noStrike">
                          <a:solidFill>
                            <a:srgbClr val="000000"/>
                          </a:solidFill>
                          <a:effectLst/>
                          <a:latin typeface="Arial" panose="020B0604020202020204" pitchFamily="34" charset="0"/>
                        </a:rPr>
                        <a:t>Retornos competitivos</a:t>
                      </a:r>
                      <a:br>
                        <a:rPr lang="es-CO" sz="1000" b="1" i="0" u="none" strike="noStrike">
                          <a:solidFill>
                            <a:srgbClr val="000000"/>
                          </a:solidFill>
                          <a:effectLst/>
                          <a:latin typeface="Arial" panose="020B0604020202020204" pitchFamily="34" charset="0"/>
                        </a:rPr>
                      </a:br>
                      <a:r>
                        <a:rPr lang="es-CO" sz="1000" b="1" i="0" u="none" strike="noStrike">
                          <a:solidFill>
                            <a:srgbClr val="000000"/>
                          </a:solidFill>
                          <a:effectLst/>
                          <a:latin typeface="Arial" panose="020B0604020202020204" pitchFamily="34" charset="0"/>
                        </a:rPr>
                        <a:t> (52%)</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E6F5"/>
                    </a:solidFill>
                  </a:tcPr>
                </a:tc>
                <a:tc>
                  <a:txBody>
                    <a:bodyPr/>
                    <a:lstStyle/>
                    <a:p>
                      <a:pPr algn="ctr" rtl="0" fontAlgn="ctr"/>
                      <a:r>
                        <a:rPr lang="es-CO" sz="1000" b="1" i="0" u="none" strike="noStrike">
                          <a:solidFill>
                            <a:srgbClr val="000000"/>
                          </a:solidFill>
                          <a:effectLst/>
                          <a:latin typeface="Arial" panose="020B0604020202020204" pitchFamily="34" charset="0"/>
                        </a:rPr>
                        <a:t>EBIT</a:t>
                      </a:r>
                    </a:p>
                  </a:txBody>
                  <a:tcPr marL="0" marR="0" marT="0" marB="0" anchor="ctr">
                    <a:lnL w="12700" cap="flat" cmpd="sng" algn="ctr">
                      <a:solidFill>
                        <a:srgbClr val="FFFFF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US$M</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24,4%</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US$ 1200 M</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rial" panose="020B0604020202020204" pitchFamily="34" charset="0"/>
                      </a:endParaRPr>
                    </a:p>
                  </a:txBody>
                  <a:tcPr marL="0" marR="0" marT="0" marB="0" anchor="b">
                    <a:lnL w="6350" cap="flat" cmpd="sng" algn="ctr">
                      <a:solidFill>
                        <a:srgbClr val="BFBFBF"/>
                      </a:solidFill>
                      <a:prstDash val="solid"/>
                      <a:round/>
                      <a:headEnd type="none" w="med" len="med"/>
                      <a:tailEnd type="none" w="med" len="med"/>
                    </a:lnL>
                    <a:lnR>
                      <a:noFill/>
                    </a:lnR>
                    <a:lnT>
                      <a:noFill/>
                    </a:lnT>
                    <a:lnB>
                      <a:noFill/>
                    </a:lnB>
                    <a:noFill/>
                  </a:tcPr>
                </a:tc>
                <a:tc>
                  <a:txBody>
                    <a:bodyPr/>
                    <a:lstStyle/>
                    <a:p>
                      <a:pPr algn="ctr" rtl="0" fontAlgn="ctr"/>
                      <a:r>
                        <a:rPr lang="es-CO" sz="1000" b="0" i="0" u="none" strike="noStrike" dirty="0">
                          <a:solidFill>
                            <a:srgbClr val="000000"/>
                          </a:solidFill>
                          <a:effectLst/>
                          <a:latin typeface="Arial" panose="020B0604020202020204" pitchFamily="34" charset="0"/>
                        </a:rPr>
                        <a:t>US$ 312 M</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40000"/>
                        <a:lumOff val="60000"/>
                      </a:schemeClr>
                    </a:solidFill>
                  </a:tcPr>
                </a:tc>
                <a:tc>
                  <a:txBody>
                    <a:bodyPr/>
                    <a:lstStyle/>
                    <a:p>
                      <a:pPr algn="ctr" rtl="0" fontAlgn="ctr"/>
                      <a:r>
                        <a:rPr lang="es-MX" sz="1000" b="0" i="0" u="none" strike="noStrike" dirty="0">
                          <a:solidFill>
                            <a:srgbClr val="000000"/>
                          </a:solidFill>
                          <a:effectLst/>
                          <a:latin typeface="Arial" panose="020B0604020202020204" pitchFamily="34" charset="0"/>
                        </a:rPr>
                        <a:t>U</a:t>
                      </a:r>
                      <a:r>
                        <a:rPr lang="es-CO" sz="1000" b="0" i="0" u="none" strike="noStrike" dirty="0">
                          <a:solidFill>
                            <a:srgbClr val="000000"/>
                          </a:solidFill>
                          <a:effectLst/>
                          <a:latin typeface="Arial" panose="020B0604020202020204" pitchFamily="34" charset="0"/>
                        </a:rPr>
                        <a:t>S$ 302 M</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103%</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457745639"/>
                  </a:ext>
                </a:extLst>
              </a:tr>
              <a:tr h="391097">
                <a:tc vMerge="1">
                  <a:txBody>
                    <a:bodyPr/>
                    <a:lstStyle/>
                    <a:p>
                      <a:endParaRPr lang="es-CO"/>
                    </a:p>
                  </a:txBody>
                  <a:tcPr/>
                </a:tc>
                <a:tc>
                  <a:txBody>
                    <a:bodyPr/>
                    <a:lstStyle/>
                    <a:p>
                      <a:pPr algn="ctr" rtl="0" fontAlgn="ctr"/>
                      <a:r>
                        <a:rPr lang="es-CO" sz="1000" b="1" i="0" u="none" strike="noStrike">
                          <a:solidFill>
                            <a:srgbClr val="000000"/>
                          </a:solidFill>
                          <a:effectLst/>
                          <a:latin typeface="Arial" panose="020B0604020202020204" pitchFamily="34" charset="0"/>
                        </a:rPr>
                        <a:t>Margen Utilidad Neta</a:t>
                      </a:r>
                    </a:p>
                  </a:txBody>
                  <a:tcPr marL="0" marR="0" marT="0" marB="0" anchor="ctr">
                    <a:lnL w="12700" cap="flat" cmpd="sng" algn="ctr">
                      <a:solidFill>
                        <a:srgbClr val="FFFFF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11,4%</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63,9%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rial" panose="020B0604020202020204" pitchFamily="34" charset="0"/>
                      </a:endParaRPr>
                    </a:p>
                  </a:txBody>
                  <a:tcPr marL="0" marR="0" marT="0" marB="0" anchor="b">
                    <a:lnL w="6350" cap="flat" cmpd="sng" algn="ctr">
                      <a:solidFill>
                        <a:srgbClr val="BFBFBF"/>
                      </a:solidFill>
                      <a:prstDash val="solid"/>
                      <a:round/>
                      <a:headEnd type="none" w="med" len="med"/>
                      <a:tailEnd type="none" w="med" len="med"/>
                    </a:lnL>
                    <a:lnR>
                      <a:noFill/>
                    </a:lnR>
                    <a:lnT>
                      <a:noFill/>
                    </a:lnT>
                    <a:lnB>
                      <a:noFill/>
                    </a:lnB>
                    <a:noFill/>
                  </a:tcPr>
                </a:tc>
                <a:tc>
                  <a:txBody>
                    <a:bodyPr/>
                    <a:lstStyle/>
                    <a:p>
                      <a:pPr algn="ctr" rtl="0" fontAlgn="ctr"/>
                      <a:r>
                        <a:rPr lang="es-CO" sz="1000" b="0" i="0" u="none" strike="noStrike" dirty="0">
                          <a:solidFill>
                            <a:srgbClr val="000000"/>
                          </a:solidFill>
                          <a:effectLst/>
                          <a:latin typeface="Arial" panose="020B0604020202020204" pitchFamily="34" charset="0"/>
                        </a:rPr>
                        <a:t>61,9%</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40000"/>
                        <a:lumOff val="60000"/>
                      </a:schemeClr>
                    </a:solidFill>
                  </a:tcPr>
                </a:tc>
                <a:tc>
                  <a:txBody>
                    <a:bodyPr/>
                    <a:lstStyle/>
                    <a:p>
                      <a:pPr algn="ctr" rtl="0" fontAlgn="ctr"/>
                      <a:r>
                        <a:rPr lang="es-CO" sz="1000" b="0" i="0" u="none" strike="noStrike" dirty="0">
                          <a:solidFill>
                            <a:srgbClr val="000000"/>
                          </a:solidFill>
                          <a:effectLst/>
                          <a:latin typeface="Arial" panose="020B0604020202020204" pitchFamily="34" charset="0"/>
                        </a:rPr>
                        <a:t>61,0%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102%</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361169461"/>
                  </a:ext>
                </a:extLst>
              </a:tr>
              <a:tr h="314109">
                <a:tc vMerge="1">
                  <a:txBody>
                    <a:bodyPr/>
                    <a:lstStyle/>
                    <a:p>
                      <a:endParaRPr lang="es-CO"/>
                    </a:p>
                  </a:txBody>
                  <a:tcPr/>
                </a:tc>
                <a:tc>
                  <a:txBody>
                    <a:bodyPr/>
                    <a:lstStyle/>
                    <a:p>
                      <a:pPr algn="ctr" rtl="0" fontAlgn="ctr"/>
                      <a:r>
                        <a:rPr lang="es-CO" sz="1000" b="1" i="0" u="none" strike="noStrike">
                          <a:solidFill>
                            <a:srgbClr val="000000"/>
                          </a:solidFill>
                          <a:effectLst/>
                          <a:latin typeface="Arial" panose="020B0604020202020204" pitchFamily="34" charset="0"/>
                        </a:rPr>
                        <a:t>Costo por barril</a:t>
                      </a:r>
                    </a:p>
                  </a:txBody>
                  <a:tcPr marL="0" marR="0" marT="0" marB="0" anchor="ctr">
                    <a:lnL w="12700" cap="flat" cmpd="sng" algn="ctr">
                      <a:solidFill>
                        <a:srgbClr val="FFFFF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USD/BL</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16,3%</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0,97</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rial" panose="020B0604020202020204" pitchFamily="34" charset="0"/>
                      </a:endParaRPr>
                    </a:p>
                  </a:txBody>
                  <a:tcPr marL="0" marR="0" marT="0" marB="0" anchor="b">
                    <a:lnL w="6350" cap="flat" cmpd="sng" algn="ctr">
                      <a:solidFill>
                        <a:srgbClr val="BFBFBF"/>
                      </a:solidFill>
                      <a:prstDash val="solid"/>
                      <a:round/>
                      <a:headEnd type="none" w="med" len="med"/>
                      <a:tailEnd type="none" w="med" len="med"/>
                    </a:lnL>
                    <a:lnR>
                      <a:noFill/>
                    </a:lnR>
                    <a:lnT>
                      <a:noFill/>
                    </a:lnT>
                    <a:lnB>
                      <a:noFill/>
                    </a:lnB>
                    <a:noFill/>
                  </a:tcPr>
                </a:tc>
                <a:tc>
                  <a:txBody>
                    <a:bodyPr/>
                    <a:lstStyle/>
                    <a:p>
                      <a:pPr algn="ctr" rtl="0" fontAlgn="ctr"/>
                      <a:r>
                        <a:rPr lang="es-CO" sz="1000" b="0" i="0" u="none" strike="noStrike" dirty="0">
                          <a:solidFill>
                            <a:srgbClr val="000000"/>
                          </a:solidFill>
                          <a:effectLst/>
                          <a:latin typeface="Arial" panose="020B0604020202020204" pitchFamily="34" charset="0"/>
                        </a:rPr>
                        <a:t>US$ 0,91</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40000"/>
                        <a:lumOff val="60000"/>
                      </a:schemeClr>
                    </a:solidFill>
                  </a:tcPr>
                </a:tc>
                <a:tc>
                  <a:txBody>
                    <a:bodyPr/>
                    <a:lstStyle/>
                    <a:p>
                      <a:pPr algn="ctr" rtl="0" fontAlgn="ctr"/>
                      <a:r>
                        <a:rPr lang="es-CO" sz="1000" b="0" i="0" u="none" strike="noStrike" dirty="0">
                          <a:solidFill>
                            <a:srgbClr val="000000"/>
                          </a:solidFill>
                          <a:effectLst/>
                          <a:latin typeface="Arial" panose="020B0604020202020204" pitchFamily="34" charset="0"/>
                        </a:rPr>
                        <a:t>US$ 0,89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0000"/>
                    </a:solidFill>
                  </a:tcPr>
                </a:tc>
                <a:extLst>
                  <a:ext uri="{0D108BD9-81ED-4DB2-BD59-A6C34878D82A}">
                    <a16:rowId xmlns:a16="http://schemas.microsoft.com/office/drawing/2014/main" val="103987330"/>
                  </a:ext>
                </a:extLst>
              </a:tr>
              <a:tr h="172452">
                <a:tc vMerge="1">
                  <a:txBody>
                    <a:bodyPr/>
                    <a:lstStyle/>
                    <a:p>
                      <a:endParaRPr lang="es-CO"/>
                    </a:p>
                  </a:txBody>
                  <a:tcPr/>
                </a:tc>
                <a:tc>
                  <a:txBody>
                    <a:bodyPr/>
                    <a:lstStyle/>
                    <a:p>
                      <a:pPr algn="ctr" rtl="0" fontAlgn="ctr"/>
                      <a:r>
                        <a:rPr lang="es-CO" sz="1000" b="1" i="0" u="none" strike="noStrike" dirty="0">
                          <a:solidFill>
                            <a:srgbClr val="000000"/>
                          </a:solidFill>
                          <a:effectLst/>
                          <a:latin typeface="Arial" panose="020B0604020202020204" pitchFamily="34" charset="0"/>
                        </a:rPr>
                        <a:t>Regulación /2</a:t>
                      </a:r>
                    </a:p>
                  </a:txBody>
                  <a:tcPr marL="0" marR="0" marT="0" marB="0" anchor="ctr">
                    <a:lnL w="12700" cap="flat" cmpd="sng" algn="ctr">
                      <a:solidFill>
                        <a:srgbClr val="FFFFF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es-CO" sz="1000" b="0" i="0" u="none" strike="noStrike">
                          <a:solidFill>
                            <a:srgbClr val="000000"/>
                          </a:solidFill>
                          <a:effectLst/>
                          <a:latin typeface="Arial" panose="020B0604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es-CO" sz="1000" b="0" i="0" u="none" strike="noStrike">
                          <a:solidFill>
                            <a:srgbClr val="000000"/>
                          </a:solidFill>
                          <a:effectLst/>
                          <a:latin typeface="Arial" panose="020B0604020202020204" pitchFamily="34" charset="0"/>
                        </a:rPr>
                        <a:t>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es-CO" sz="1000" b="0" i="0" u="none" strike="noStrike">
                          <a:solidFill>
                            <a:srgbClr val="000000"/>
                          </a:solidFill>
                          <a:effectLst/>
                          <a:latin typeface="Arial" panose="020B0604020202020204" pitchFamily="34" charset="0"/>
                        </a:rPr>
                        <a:t>100%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s-CO" sz="1000" b="0" i="0" u="none" strike="noStrike">
                          <a:solidFill>
                            <a:srgbClr val="000000"/>
                          </a:solidFill>
                          <a:effectLst/>
                          <a:latin typeface="Arial" panose="020B0604020202020204" pitchFamily="34" charset="0"/>
                        </a:rPr>
                        <a:t> </a:t>
                      </a:r>
                    </a:p>
                  </a:txBody>
                  <a:tcPr marL="0" marR="0" marT="0" marB="0" anchor="b">
                    <a:lnL w="6350" cap="flat" cmpd="sng" algn="ctr">
                      <a:solidFill>
                        <a:srgbClr val="BFBFBF"/>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O" sz="1000" b="0" i="0" u="none" strike="noStrike" dirty="0">
                          <a:solidFill>
                            <a:srgbClr val="000000"/>
                          </a:solidFill>
                          <a:effectLst/>
                          <a:latin typeface="Arial" panose="020B0604020202020204" pitchFamily="34" charset="0"/>
                        </a:rPr>
                        <a:t> NA</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40000"/>
                        <a:lumOff val="60000"/>
                      </a:schemeClr>
                    </a:solidFill>
                  </a:tcPr>
                </a:tc>
                <a:tc>
                  <a:txBody>
                    <a:bodyPr/>
                    <a:lstStyle/>
                    <a:p>
                      <a:pPr algn="ctr" rtl="0" fontAlgn="ctr"/>
                      <a:r>
                        <a:rPr lang="es-CO" sz="1000" b="0" i="0" u="none" strike="noStrike" dirty="0">
                          <a:solidFill>
                            <a:srgbClr val="000000"/>
                          </a:solidFill>
                          <a:effectLst/>
                          <a:latin typeface="Arial" panose="020B0604020202020204" pitchFamily="34" charset="0"/>
                        </a:rPr>
                        <a:t> NA</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14765687"/>
                  </a:ext>
                </a:extLst>
              </a:tr>
              <a:tr h="172452">
                <a:tc rowSpan="3">
                  <a:txBody>
                    <a:bodyPr/>
                    <a:lstStyle/>
                    <a:p>
                      <a:pPr algn="ctr" rtl="0" fontAlgn="ctr"/>
                      <a:r>
                        <a:rPr lang="es-CO" sz="1000" b="1" i="0" u="none" strike="noStrike">
                          <a:solidFill>
                            <a:srgbClr val="000000"/>
                          </a:solidFill>
                          <a:effectLst/>
                          <a:latin typeface="Arial" panose="020B0604020202020204" pitchFamily="34" charset="0"/>
                        </a:rPr>
                        <a:t>Crecimiento Transición Energética (10%)</a:t>
                      </a:r>
                    </a:p>
                  </a:txBody>
                  <a:tcPr marL="0" marR="0" marT="0" marB="0" anchor="ctr">
                    <a:lnL>
                      <a:noFill/>
                    </a:lnL>
                    <a:lnR>
                      <a:noFill/>
                    </a:lnR>
                    <a:lnT w="12700" cap="flat" cmpd="sng" algn="ctr">
                      <a:solidFill>
                        <a:srgbClr val="FFFFFF"/>
                      </a:solidFill>
                      <a:prstDash val="solid"/>
                      <a:round/>
                      <a:headEnd type="none" w="med" len="med"/>
                      <a:tailEnd type="none" w="med" len="med"/>
                    </a:lnT>
                    <a:lnB>
                      <a:noFill/>
                    </a:lnB>
                    <a:solidFill>
                      <a:srgbClr val="C0E6F5"/>
                    </a:solidFill>
                  </a:tcPr>
                </a:tc>
                <a:tc>
                  <a:txBody>
                    <a:bodyPr/>
                    <a:lstStyle/>
                    <a:p>
                      <a:pPr algn="ctr" rtl="0" fontAlgn="ctr"/>
                      <a:r>
                        <a:rPr lang="es-CO" sz="1000" b="1" i="0" u="none" strike="noStrike">
                          <a:solidFill>
                            <a:srgbClr val="000000"/>
                          </a:solidFill>
                          <a:effectLst/>
                          <a:latin typeface="Arial" panose="020B0604020202020204" pitchFamily="34" charset="0"/>
                        </a:rPr>
                        <a:t>Crecimiento y </a:t>
                      </a:r>
                      <a:br>
                        <a:rPr lang="es-CO" sz="1000" b="1" i="0" u="none" strike="noStrike">
                          <a:solidFill>
                            <a:srgbClr val="000000"/>
                          </a:solidFill>
                          <a:effectLst/>
                          <a:latin typeface="Arial" panose="020B0604020202020204" pitchFamily="34" charset="0"/>
                        </a:rPr>
                      </a:br>
                      <a:r>
                        <a:rPr lang="es-CO" sz="1000" b="1" i="0" u="none" strike="noStrike">
                          <a:solidFill>
                            <a:srgbClr val="000000"/>
                          </a:solidFill>
                          <a:effectLst/>
                          <a:latin typeface="Arial" panose="020B0604020202020204" pitchFamily="34" charset="0"/>
                        </a:rPr>
                        <a:t>Diversificación</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10,0%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100%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rial" panose="020B0604020202020204" pitchFamily="34" charset="0"/>
                      </a:endParaRPr>
                    </a:p>
                  </a:txBody>
                  <a:tcPr marL="0" marR="0" marT="0" marB="0" anchor="b">
                    <a:lnL w="6350" cap="flat" cmpd="sng" algn="ctr">
                      <a:solidFill>
                        <a:srgbClr val="BFBFBF"/>
                      </a:solidFill>
                      <a:prstDash val="solid"/>
                      <a:round/>
                      <a:headEnd type="none" w="med" len="med"/>
                      <a:tailEnd type="none" w="med" len="med"/>
                    </a:lnL>
                    <a:lnR>
                      <a:noFill/>
                    </a:lnR>
                    <a:lnT>
                      <a:noFill/>
                    </a:lnT>
                    <a:lnB>
                      <a:noFill/>
                    </a:lnB>
                    <a:noFill/>
                  </a:tcPr>
                </a:tc>
                <a:tc>
                  <a:txBody>
                    <a:bodyPr/>
                    <a:lstStyle/>
                    <a:p>
                      <a:pPr algn="ctr" rtl="0" fontAlgn="ctr"/>
                      <a:r>
                        <a:rPr lang="es-CO" sz="1000" b="0" i="0" u="none" strike="noStrike" dirty="0">
                          <a:solidFill>
                            <a:srgbClr val="000000"/>
                          </a:solidFill>
                          <a:effectLst/>
                          <a:latin typeface="Arial" panose="020B0604020202020204" pitchFamily="34" charset="0"/>
                        </a:rPr>
                        <a:t> 88%</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40000"/>
                        <a:lumOff val="60000"/>
                      </a:schemeClr>
                    </a:solidFill>
                  </a:tcPr>
                </a:tc>
                <a:tc>
                  <a:txBody>
                    <a:bodyPr/>
                    <a:lstStyle/>
                    <a:p>
                      <a:pPr algn="ctr" rtl="0" fontAlgn="ctr"/>
                      <a:r>
                        <a:rPr lang="es-CO" sz="1000" b="0" i="0" u="none" strike="noStrike" dirty="0">
                          <a:solidFill>
                            <a:srgbClr val="000000"/>
                          </a:solidFill>
                          <a:effectLst/>
                          <a:latin typeface="Arial" panose="020B0604020202020204" pitchFamily="34" charset="0"/>
                        </a:rPr>
                        <a:t>88%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 100%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821250864"/>
                  </a:ext>
                </a:extLst>
              </a:tr>
              <a:tr h="150896">
                <a:tc vMerge="1">
                  <a:txBody>
                    <a:bodyPr/>
                    <a:lstStyle/>
                    <a:p>
                      <a:endParaRPr lang="es-CO"/>
                    </a:p>
                  </a:txBody>
                  <a:tcPr/>
                </a:tc>
                <a:tc>
                  <a:txBody>
                    <a:bodyPr/>
                    <a:lstStyle/>
                    <a:p>
                      <a:pPr algn="r" rtl="0" fontAlgn="ctr"/>
                      <a:r>
                        <a:rPr lang="es-CO" sz="1000" b="1" i="0" u="none" strike="noStrike">
                          <a:solidFill>
                            <a:srgbClr val="595959"/>
                          </a:solidFill>
                          <a:effectLst/>
                          <a:latin typeface="Arial" panose="020B0604020202020204" pitchFamily="34" charset="0"/>
                        </a:rPr>
                        <a:t>Proyectos crecimiento</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5,0%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100%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rial" panose="020B0604020202020204" pitchFamily="34" charset="0"/>
                      </a:endParaRPr>
                    </a:p>
                  </a:txBody>
                  <a:tcPr marL="0" marR="0" marT="0" marB="0" anchor="b">
                    <a:lnL w="6350" cap="flat" cmpd="sng" algn="ctr">
                      <a:solidFill>
                        <a:srgbClr val="BFBFBF"/>
                      </a:solidFill>
                      <a:prstDash val="solid"/>
                      <a:round/>
                      <a:headEnd type="none" w="med" len="med"/>
                      <a:tailEnd type="none" w="med" len="med"/>
                    </a:lnL>
                    <a:lnR>
                      <a:noFill/>
                    </a:lnR>
                    <a:lnT>
                      <a:noFill/>
                    </a:lnT>
                    <a:lnB>
                      <a:noFill/>
                    </a:lnB>
                    <a:noFill/>
                  </a:tcPr>
                </a:tc>
                <a:tc>
                  <a:txBody>
                    <a:bodyPr/>
                    <a:lstStyle/>
                    <a:p>
                      <a:pPr algn="ctr" rtl="0" fontAlgn="ctr"/>
                      <a:r>
                        <a:rPr lang="es-CO" sz="1000" b="0" i="0" u="none" strike="noStrike" dirty="0">
                          <a:solidFill>
                            <a:srgbClr val="000000"/>
                          </a:solidFill>
                          <a:effectLst/>
                          <a:latin typeface="Arial" panose="020B0604020202020204" pitchFamily="34" charset="0"/>
                        </a:rPr>
                        <a:t>80%</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40000"/>
                        <a:lumOff val="60000"/>
                      </a:schemeClr>
                    </a:solidFill>
                  </a:tcPr>
                </a:tc>
                <a:tc>
                  <a:txBody>
                    <a:bodyPr/>
                    <a:lstStyle/>
                    <a:p>
                      <a:pPr algn="ctr" rtl="0" fontAlgn="ctr"/>
                      <a:r>
                        <a:rPr lang="es-CO" sz="1000" b="0" i="0" u="none" strike="noStrike">
                          <a:solidFill>
                            <a:srgbClr val="000000"/>
                          </a:solidFill>
                          <a:effectLst/>
                          <a:latin typeface="Arial" panose="020B0604020202020204" pitchFamily="34" charset="0"/>
                        </a:rPr>
                        <a:t>80%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100%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8681402"/>
                  </a:ext>
                </a:extLst>
              </a:tr>
              <a:tr h="187850">
                <a:tc vMerge="1">
                  <a:txBody>
                    <a:bodyPr/>
                    <a:lstStyle/>
                    <a:p>
                      <a:endParaRPr lang="es-CO"/>
                    </a:p>
                  </a:txBody>
                  <a:tcPr/>
                </a:tc>
                <a:tc>
                  <a:txBody>
                    <a:bodyPr/>
                    <a:lstStyle/>
                    <a:p>
                      <a:pPr algn="r" rtl="0" fontAlgn="ctr"/>
                      <a:r>
                        <a:rPr lang="es-CO" sz="1000" b="1" i="0" u="none" strike="noStrike">
                          <a:solidFill>
                            <a:srgbClr val="595959"/>
                          </a:solidFill>
                          <a:effectLst/>
                          <a:latin typeface="Arial" panose="020B0604020202020204" pitchFamily="34" charset="0"/>
                        </a:rPr>
                        <a:t>Maximización infraestructura actual</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595959"/>
                          </a:solidFill>
                          <a:effectLst/>
                          <a:latin typeface="Arial" panose="020B0604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595959"/>
                          </a:solidFill>
                          <a:effectLst/>
                          <a:latin typeface="Arial" panose="020B0604020202020204" pitchFamily="34" charset="0"/>
                        </a:rPr>
                        <a:t>5,0%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100%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rial" panose="020B0604020202020204" pitchFamily="34" charset="0"/>
                      </a:endParaRPr>
                    </a:p>
                  </a:txBody>
                  <a:tcPr marL="0" marR="0" marT="0" marB="0" anchor="b">
                    <a:lnL w="6350" cap="flat" cmpd="sng" algn="ctr">
                      <a:solidFill>
                        <a:srgbClr val="BFBFBF"/>
                      </a:solidFill>
                      <a:prstDash val="solid"/>
                      <a:round/>
                      <a:headEnd type="none" w="med" len="med"/>
                      <a:tailEnd type="none" w="med" len="med"/>
                    </a:lnL>
                    <a:lnR>
                      <a:noFill/>
                    </a:lnR>
                    <a:lnT>
                      <a:noFill/>
                    </a:lnT>
                    <a:lnB>
                      <a:noFill/>
                    </a:lnB>
                    <a:noFill/>
                  </a:tcPr>
                </a:tc>
                <a:tc>
                  <a:txBody>
                    <a:bodyPr/>
                    <a:lstStyle/>
                    <a:p>
                      <a:pPr algn="ctr" rtl="0" fontAlgn="ctr"/>
                      <a:r>
                        <a:rPr lang="es-CO" sz="1000" b="0" i="0" u="none" strike="noStrike" dirty="0">
                          <a:solidFill>
                            <a:srgbClr val="000000"/>
                          </a:solidFill>
                          <a:effectLst/>
                          <a:latin typeface="Arial" panose="020B0604020202020204" pitchFamily="34" charset="0"/>
                        </a:rPr>
                        <a:t>95%</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40000"/>
                        <a:lumOff val="60000"/>
                      </a:schemeClr>
                    </a:solidFill>
                  </a:tcPr>
                </a:tc>
                <a:tc>
                  <a:txBody>
                    <a:bodyPr/>
                    <a:lstStyle/>
                    <a:p>
                      <a:pPr algn="ctr" rtl="0" fontAlgn="ctr"/>
                      <a:r>
                        <a:rPr lang="es-CO" sz="1000" b="0" i="0" u="none" strike="noStrike">
                          <a:solidFill>
                            <a:srgbClr val="000000"/>
                          </a:solidFill>
                          <a:effectLst/>
                          <a:latin typeface="Arial" panose="020B0604020202020204" pitchFamily="34" charset="0"/>
                        </a:rPr>
                        <a:t>95%</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100%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930097244"/>
                  </a:ext>
                </a:extLst>
              </a:tr>
              <a:tr h="0">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s-CO" sz="1000" b="0" i="0" u="none" strike="noStrike" dirty="0">
                        <a:solidFill>
                          <a:srgbClr val="000000"/>
                        </a:solidFill>
                        <a:effectLst/>
                        <a:latin typeface="Aptos Narrow" panose="020B0004020202020204" pitchFamily="34" charset="0"/>
                      </a:endParaRPr>
                    </a:p>
                  </a:txBody>
                  <a:tcPr marL="0" marR="0" marT="0"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s-CO" sz="1000" b="0" i="0" u="none" strike="noStrike">
                          <a:solidFill>
                            <a:srgbClr val="000000"/>
                          </a:solidFill>
                          <a:effectLst/>
                          <a:latin typeface="Aptos Narrow" panose="020B0004020202020204" pitchFamily="34" charset="0"/>
                        </a:rPr>
                        <a:t> </a:t>
                      </a:r>
                    </a:p>
                  </a:txBody>
                  <a:tcPr marL="0" marR="0" marT="0"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 </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446130362"/>
                  </a:ext>
                </a:extLst>
              </a:tr>
              <a:tr h="135498">
                <a:tc rowSpan="3">
                  <a:txBody>
                    <a:bodyPr/>
                    <a:lstStyle/>
                    <a:p>
                      <a:pPr algn="ctr" rtl="0" fontAlgn="ctr"/>
                      <a:r>
                        <a:rPr lang="es-CO" sz="1000" b="1" i="0" u="none" strike="noStrike">
                          <a:solidFill>
                            <a:srgbClr val="000000"/>
                          </a:solidFill>
                          <a:effectLst/>
                          <a:latin typeface="Arial" panose="020B0604020202020204" pitchFamily="34" charset="0"/>
                        </a:rPr>
                        <a:t>Conocimiento de vanguardia </a:t>
                      </a:r>
                      <a:br>
                        <a:rPr lang="es-CO" sz="1000" b="1" i="0" u="none" strike="noStrike">
                          <a:solidFill>
                            <a:srgbClr val="000000"/>
                          </a:solidFill>
                          <a:effectLst/>
                          <a:latin typeface="Arial" panose="020B0604020202020204" pitchFamily="34" charset="0"/>
                        </a:rPr>
                      </a:br>
                      <a:r>
                        <a:rPr lang="es-CO" sz="1000" b="1" i="0" u="none" strike="noStrike">
                          <a:solidFill>
                            <a:srgbClr val="000000"/>
                          </a:solidFill>
                          <a:effectLst/>
                          <a:latin typeface="Arial" panose="020B0604020202020204" pitchFamily="34" charset="0"/>
                        </a:rPr>
                        <a:t>(5%)</a:t>
                      </a:r>
                    </a:p>
                  </a:txBody>
                  <a:tcPr marL="0" marR="0" marT="0" marB="0" anchor="ctr">
                    <a:lnL>
                      <a:noFill/>
                    </a:lnL>
                    <a:lnR>
                      <a:noFill/>
                    </a:lnR>
                    <a:lnT>
                      <a:noFill/>
                    </a:lnT>
                    <a:lnB>
                      <a:noFill/>
                    </a:lnB>
                    <a:solidFill>
                      <a:srgbClr val="C0E6F5"/>
                    </a:solidFill>
                  </a:tcPr>
                </a:tc>
                <a:tc>
                  <a:txBody>
                    <a:bodyPr/>
                    <a:lstStyle/>
                    <a:p>
                      <a:pPr algn="ctr" rtl="0" fontAlgn="ctr"/>
                      <a:r>
                        <a:rPr lang="es-CO" sz="1000" b="1" i="0" u="none" strike="noStrike">
                          <a:solidFill>
                            <a:srgbClr val="000000"/>
                          </a:solidFill>
                          <a:effectLst/>
                          <a:latin typeface="Arial" panose="020B0604020202020204" pitchFamily="34" charset="0"/>
                        </a:rPr>
                        <a:t>Índice de talento humano</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5,0%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 88%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dirty="0">
                        <a:solidFill>
                          <a:srgbClr val="000000"/>
                        </a:solidFill>
                        <a:effectLst/>
                        <a:latin typeface="Aptos Narrow" panose="020B0004020202020204" pitchFamily="34" charset="0"/>
                      </a:endParaRPr>
                    </a:p>
                  </a:txBody>
                  <a:tcPr marL="0" marR="0" marT="0" marB="0" anchor="b">
                    <a:lnL w="6350" cap="flat" cmpd="sng" algn="ctr">
                      <a:solidFill>
                        <a:srgbClr val="BFBFBF"/>
                      </a:solidFill>
                      <a:prstDash val="solid"/>
                      <a:round/>
                      <a:headEnd type="none" w="med" len="med"/>
                      <a:tailEnd type="none" w="med" len="med"/>
                    </a:lnL>
                    <a:lnR>
                      <a:noFill/>
                    </a:lnR>
                    <a:lnT>
                      <a:noFill/>
                    </a:lnT>
                    <a:lnB>
                      <a:noFill/>
                    </a:lnB>
                    <a:noFill/>
                  </a:tcPr>
                </a:tc>
                <a:tc>
                  <a:txBody>
                    <a:bodyPr/>
                    <a:lstStyle/>
                    <a:p>
                      <a:pPr algn="ctr" rtl="0" fontAlgn="ctr"/>
                      <a:r>
                        <a:rPr lang="es-CO" sz="1000" b="0" i="0" u="none" strike="noStrike" dirty="0">
                          <a:solidFill>
                            <a:srgbClr val="000000"/>
                          </a:solidFill>
                          <a:effectLst/>
                          <a:latin typeface="Arial" panose="020B0604020202020204" pitchFamily="34" charset="0"/>
                        </a:rPr>
                        <a:t>4% </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40000"/>
                        <a:lumOff val="60000"/>
                      </a:schemeClr>
                    </a:solidFill>
                  </a:tcPr>
                </a:tc>
                <a:tc>
                  <a:txBody>
                    <a:bodyPr/>
                    <a:lstStyle/>
                    <a:p>
                      <a:pPr algn="ctr" rtl="0" fontAlgn="ctr"/>
                      <a:r>
                        <a:rPr lang="es-CO" sz="1000" b="0" i="0" u="none" strike="noStrike" dirty="0">
                          <a:solidFill>
                            <a:srgbClr val="000000"/>
                          </a:solidFill>
                          <a:effectLst/>
                          <a:latin typeface="Arial" panose="020B0604020202020204" pitchFamily="34" charset="0"/>
                        </a:rPr>
                        <a:t>4%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 100%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85868468"/>
                  </a:ext>
                </a:extLst>
              </a:tr>
              <a:tr h="101624">
                <a:tc vMerge="1">
                  <a:txBody>
                    <a:bodyPr/>
                    <a:lstStyle/>
                    <a:p>
                      <a:endParaRPr lang="es-CO"/>
                    </a:p>
                  </a:txBody>
                  <a:tcPr/>
                </a:tc>
                <a:tc>
                  <a:txBody>
                    <a:bodyPr/>
                    <a:lstStyle/>
                    <a:p>
                      <a:pPr algn="r" rtl="0" fontAlgn="ctr"/>
                      <a:r>
                        <a:rPr lang="es-CO" sz="1000" b="1" i="0" u="none" strike="noStrike">
                          <a:solidFill>
                            <a:srgbClr val="595959"/>
                          </a:solidFill>
                          <a:effectLst/>
                          <a:latin typeface="Arial" panose="020B0604020202020204" pitchFamily="34" charset="0"/>
                        </a:rPr>
                        <a:t>Índice de ambiente laboral</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595959"/>
                          </a:solidFill>
                          <a:effectLst/>
                          <a:latin typeface="Arial" panose="020B0604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2,5%</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95,8%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w="6350" cap="flat" cmpd="sng" algn="ctr">
                      <a:solidFill>
                        <a:srgbClr val="BFBFBF"/>
                      </a:solidFill>
                      <a:prstDash val="solid"/>
                      <a:round/>
                      <a:headEnd type="none" w="med" len="med"/>
                      <a:tailEnd type="none" w="med" len="med"/>
                    </a:lnL>
                    <a:lnR>
                      <a:noFill/>
                    </a:lnR>
                    <a:lnT>
                      <a:noFill/>
                    </a:lnT>
                    <a:lnB>
                      <a:noFill/>
                    </a:lnB>
                    <a:noFill/>
                  </a:tcPr>
                </a:tc>
                <a:tc>
                  <a:txBody>
                    <a:bodyPr/>
                    <a:lstStyle/>
                    <a:p>
                      <a:pPr algn="ctr" rtl="0" fontAlgn="ctr"/>
                      <a:r>
                        <a:rPr lang="es-CO" sz="1000" b="0" i="0" u="none" strike="noStrike" dirty="0">
                          <a:solidFill>
                            <a:srgbClr val="000000"/>
                          </a:solidFill>
                          <a:effectLst/>
                          <a:latin typeface="Arial" panose="020B0604020202020204" pitchFamily="34" charset="0"/>
                        </a:rPr>
                        <a:t>0%</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40000"/>
                        <a:lumOff val="60000"/>
                      </a:schemeClr>
                    </a:solidFill>
                  </a:tcPr>
                </a:tc>
                <a:tc>
                  <a:txBody>
                    <a:bodyPr/>
                    <a:lstStyle/>
                    <a:p>
                      <a:pPr algn="ctr" rtl="0" fontAlgn="ctr"/>
                      <a:r>
                        <a:rPr lang="es-CO" sz="1000" b="0" i="0" u="none" strike="noStrike" dirty="0">
                          <a:solidFill>
                            <a:srgbClr val="000000"/>
                          </a:solidFill>
                          <a:effectLst/>
                          <a:latin typeface="Arial" panose="020B0604020202020204" pitchFamily="34" charset="0"/>
                        </a:rPr>
                        <a:t>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100%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932077267"/>
                  </a:ext>
                </a:extLst>
              </a:tr>
              <a:tr h="138578">
                <a:tc vMerge="1">
                  <a:txBody>
                    <a:bodyPr/>
                    <a:lstStyle/>
                    <a:p>
                      <a:endParaRPr lang="es-CO"/>
                    </a:p>
                  </a:txBody>
                  <a:tcPr/>
                </a:tc>
                <a:tc>
                  <a:txBody>
                    <a:bodyPr/>
                    <a:lstStyle/>
                    <a:p>
                      <a:pPr algn="r" rtl="0" fontAlgn="ctr"/>
                      <a:r>
                        <a:rPr lang="es-MX" sz="1000" b="1" i="0" u="none" strike="noStrike">
                          <a:solidFill>
                            <a:srgbClr val="595959"/>
                          </a:solidFill>
                          <a:effectLst/>
                          <a:latin typeface="Arial" panose="020B0604020202020204" pitchFamily="34" charset="0"/>
                        </a:rPr>
                        <a:t>% de cargos críticos con sucesor identificado</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595959"/>
                          </a:solidFill>
                          <a:effectLst/>
                          <a:latin typeface="Arial" panose="020B0604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2,5%</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80,0%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ptos Narrow" panose="020B0004020202020204" pitchFamily="34" charset="0"/>
                      </a:endParaRPr>
                    </a:p>
                  </a:txBody>
                  <a:tcPr marL="0" marR="0" marT="0" marB="0" anchor="b">
                    <a:lnL w="6350" cap="flat" cmpd="sng" algn="ctr">
                      <a:solidFill>
                        <a:srgbClr val="BFBFBF"/>
                      </a:solidFill>
                      <a:prstDash val="solid"/>
                      <a:round/>
                      <a:headEnd type="none" w="med" len="med"/>
                      <a:tailEnd type="none" w="med" len="med"/>
                    </a:lnL>
                    <a:lnR>
                      <a:noFill/>
                    </a:lnR>
                    <a:lnT>
                      <a:noFill/>
                    </a:lnT>
                    <a:lnB>
                      <a:noFill/>
                    </a:lnB>
                    <a:noFill/>
                  </a:tcPr>
                </a:tc>
                <a:tc>
                  <a:txBody>
                    <a:bodyPr/>
                    <a:lstStyle/>
                    <a:p>
                      <a:pPr algn="ctr" rtl="0" fontAlgn="ctr"/>
                      <a:r>
                        <a:rPr lang="es-CO" sz="1000" b="0" i="0" u="none" strike="noStrike" dirty="0">
                          <a:solidFill>
                            <a:srgbClr val="000000"/>
                          </a:solidFill>
                          <a:effectLst/>
                          <a:latin typeface="Arial" panose="020B0604020202020204" pitchFamily="34" charset="0"/>
                        </a:rPr>
                        <a:t>7%</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40000"/>
                        <a:lumOff val="60000"/>
                      </a:schemeClr>
                    </a:solidFill>
                  </a:tcPr>
                </a:tc>
                <a:tc>
                  <a:txBody>
                    <a:bodyPr/>
                    <a:lstStyle/>
                    <a:p>
                      <a:pPr algn="ctr" rtl="0" fontAlgn="ctr"/>
                      <a:r>
                        <a:rPr lang="es-CO" sz="1000" b="0" i="0" u="none" strike="noStrike">
                          <a:solidFill>
                            <a:srgbClr val="000000"/>
                          </a:solidFill>
                          <a:effectLst/>
                          <a:latin typeface="Arial" panose="020B0604020202020204" pitchFamily="34" charset="0"/>
                        </a:rPr>
                        <a:t>7%</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100%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78730046"/>
                  </a:ext>
                </a:extLst>
              </a:tr>
              <a:tr h="178611">
                <a:tc>
                  <a:txBody>
                    <a:bodyPr/>
                    <a:lstStyle/>
                    <a:p>
                      <a:pPr algn="l" fontAlgn="b"/>
                      <a:endParaRPr lang="es-CO" sz="10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noFill/>
                  </a:tcPr>
                </a:tc>
                <a:tc>
                  <a:txBody>
                    <a:bodyPr/>
                    <a:lstStyle/>
                    <a:p>
                      <a:pPr algn="ctr" fontAlgn="ctr"/>
                      <a:endParaRPr lang="es-CO" sz="1000" b="0" i="0" u="none" strike="noStrike">
                        <a:solidFill>
                          <a:srgbClr val="000000"/>
                        </a:solidFill>
                        <a:effectLst/>
                        <a:latin typeface="Arial" panose="020B0604020202020204" pitchFamily="34" charset="0"/>
                      </a:endParaRPr>
                    </a:p>
                  </a:txBody>
                  <a:tcPr marL="0" marR="0" marT="0"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ctr" fontAlgn="ctr"/>
                      <a:endParaRPr lang="es-CO" sz="1000" b="1" i="0" u="none" strike="noStrike">
                        <a:solidFill>
                          <a:srgbClr val="000000"/>
                        </a:solidFill>
                        <a:effectLst/>
                        <a:latin typeface="Arial" panose="020B0604020202020204" pitchFamily="34" charset="0"/>
                      </a:endParaRPr>
                    </a:p>
                  </a:txBody>
                  <a:tcPr marL="0" marR="0" marT="0"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ctr" fontAlgn="ctr"/>
                      <a:endParaRPr lang="es-CO" sz="1000" b="1" i="0" u="none" strike="noStrike">
                        <a:solidFill>
                          <a:srgbClr val="000000"/>
                        </a:solidFill>
                        <a:effectLst/>
                        <a:latin typeface="Arial" panose="020B0604020202020204" pitchFamily="34" charset="0"/>
                      </a:endParaRPr>
                    </a:p>
                  </a:txBody>
                  <a:tcPr marL="0" marR="0" marT="0"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l" fontAlgn="b"/>
                      <a:endParaRPr lang="es-CO" sz="1000" b="0" i="0" u="none" strike="noStrike">
                        <a:solidFill>
                          <a:srgbClr val="000000"/>
                        </a:solidFill>
                        <a:effectLst/>
                        <a:latin typeface="Arial" panose="020B0604020202020204" pitchFamily="34" charset="0"/>
                      </a:endParaRPr>
                    </a:p>
                  </a:txBody>
                  <a:tcPr marL="0" marR="0" marT="0" marB="0" anchor="b">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l" fontAlgn="b"/>
                      <a:endParaRPr lang="es-CO" sz="10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noFill/>
                  </a:tcPr>
                </a:tc>
                <a:tc>
                  <a:txBody>
                    <a:bodyPr/>
                    <a:lstStyle/>
                    <a:p>
                      <a:pPr algn="ctr" rtl="0" fontAlgn="ctr"/>
                      <a:endParaRPr lang="es-CO" sz="1000" b="0" i="0" u="none" strike="noStrike">
                        <a:solidFill>
                          <a:srgbClr val="000000"/>
                        </a:solidFill>
                        <a:effectLst/>
                        <a:latin typeface="Arial" panose="020B0604020202020204" pitchFamily="34" charset="0"/>
                      </a:endParaRPr>
                    </a:p>
                  </a:txBody>
                  <a:tcPr marL="0" marR="0" marT="0" marB="0" anchor="ctr">
                    <a:lnL>
                      <a:noFill/>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noFill/>
                  </a:tcPr>
                </a:tc>
                <a:tc>
                  <a:txBody>
                    <a:bodyPr/>
                    <a:lstStyle/>
                    <a:p>
                      <a:pPr algn="ctr" rtl="0" fontAlgn="ctr"/>
                      <a:r>
                        <a:rPr lang="es-CO" sz="1000" b="1" i="0" u="none" strike="noStrike">
                          <a:solidFill>
                            <a:srgbClr val="FFFFFF"/>
                          </a:solidFill>
                          <a:effectLst/>
                          <a:latin typeface="Arial" panose="020B0604020202020204" pitchFamily="34" charset="0"/>
                        </a:rPr>
                        <a:t>Cumplimiento</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200" b="1" i="0" u="none" strike="noStrike" dirty="0">
                          <a:solidFill>
                            <a:srgbClr val="000000"/>
                          </a:solidFill>
                          <a:effectLst/>
                          <a:latin typeface="Arial" panose="020B0604020202020204" pitchFamily="34" charset="0"/>
                        </a:rPr>
                        <a:t>87,7%</a:t>
                      </a:r>
                      <a:endParaRPr lang="es-CO" sz="1200" b="0" i="0" u="none" strike="noStrike" dirty="0">
                        <a:solidFill>
                          <a:srgbClr val="000000"/>
                        </a:solidFill>
                        <a:effectLst/>
                        <a:latin typeface="Arial" panose="020B0604020202020204" pitchFamily="34" charset="0"/>
                      </a:endParaRPr>
                    </a:p>
                  </a:txBody>
                  <a:tcPr marL="0" marR="0" marT="0" marB="0" anchor="ctr">
                    <a:lnL w="12700" cap="flat" cmpd="sng" algn="ctr">
                      <a:solidFill>
                        <a:srgbClr val="FFFFF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940949762"/>
                  </a:ext>
                </a:extLst>
              </a:tr>
            </a:tbl>
          </a:graphicData>
        </a:graphic>
      </p:graphicFrame>
      <p:sp>
        <p:nvSpPr>
          <p:cNvPr id="10" name="Elipse 9">
            <a:extLst>
              <a:ext uri="{FF2B5EF4-FFF2-40B4-BE49-F238E27FC236}">
                <a16:creationId xmlns:a16="http://schemas.microsoft.com/office/drawing/2014/main" id="{E7FD3FFB-81E2-BD00-F9CD-3BF08053D752}"/>
              </a:ext>
            </a:extLst>
          </p:cNvPr>
          <p:cNvSpPr/>
          <p:nvPr/>
        </p:nvSpPr>
        <p:spPr>
          <a:xfrm>
            <a:off x="10120618" y="5811093"/>
            <a:ext cx="657225" cy="318286"/>
          </a:xfrm>
          <a:prstGeom prst="ellipse">
            <a:avLst/>
          </a:prstGeom>
          <a:noFill/>
          <a:ln w="19050">
            <a:solidFill>
              <a:srgbClr val="C0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1339344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74EA5B12-AA75-D9C5-68CF-4A8C8E3477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20" y="17930"/>
            <a:ext cx="254000" cy="6858000"/>
          </a:xfrm>
          <a:prstGeom prst="rect">
            <a:avLst/>
          </a:prstGeom>
        </p:spPr>
      </p:pic>
      <p:sp>
        <p:nvSpPr>
          <p:cNvPr id="29" name="CuadroTexto 28">
            <a:extLst>
              <a:ext uri="{FF2B5EF4-FFF2-40B4-BE49-F238E27FC236}">
                <a16:creationId xmlns:a16="http://schemas.microsoft.com/office/drawing/2014/main" id="{30720F1C-1BD2-72D7-5E28-243961C4A4A0}"/>
              </a:ext>
            </a:extLst>
          </p:cNvPr>
          <p:cNvSpPr txBox="1"/>
          <p:nvPr/>
        </p:nvSpPr>
        <p:spPr>
          <a:xfrm>
            <a:off x="2707630" y="2085869"/>
            <a:ext cx="8644269" cy="276999"/>
          </a:xfrm>
          <a:prstGeom prst="rect">
            <a:avLst/>
          </a:prstGeom>
          <a:noFill/>
          <a:ln w="3175">
            <a:solidFill>
              <a:schemeClr val="tx1"/>
            </a:solidFill>
            <a:prstDash val="dashDot"/>
          </a:ln>
        </p:spPr>
        <p:txBody>
          <a:bodyPr wrap="square" rtlCol="0">
            <a:spAutoFit/>
          </a:bodyPr>
          <a:lstStyle/>
          <a:p>
            <a:r>
              <a:rPr lang="es-MX" sz="1200" dirty="0"/>
              <a:t>No se presentan incidentes registrables y no hay incidentes con días perdidos o cargados</a:t>
            </a:r>
            <a:endParaRPr lang="es-CO" sz="1200" dirty="0"/>
          </a:p>
        </p:txBody>
      </p:sp>
      <p:sp>
        <p:nvSpPr>
          <p:cNvPr id="30" name="CuadroTexto 29">
            <a:extLst>
              <a:ext uri="{FF2B5EF4-FFF2-40B4-BE49-F238E27FC236}">
                <a16:creationId xmlns:a16="http://schemas.microsoft.com/office/drawing/2014/main" id="{E5DCB22C-CA0E-DB59-420F-4477EB07C681}"/>
              </a:ext>
            </a:extLst>
          </p:cNvPr>
          <p:cNvSpPr txBox="1"/>
          <p:nvPr/>
        </p:nvSpPr>
        <p:spPr>
          <a:xfrm>
            <a:off x="614916" y="-258985"/>
            <a:ext cx="4843215" cy="671851"/>
          </a:xfrm>
          <a:prstGeom prst="rect">
            <a:avLst/>
          </a:prstGeom>
          <a:noFill/>
        </p:spPr>
        <p:txBody>
          <a:bodyPr wrap="square" rtlCol="0">
            <a:spAutoFit/>
          </a:bodyPr>
          <a:lstStyle/>
          <a:p>
            <a:pPr marL="0" marR="0" lvl="0" indent="0" defTabSz="914377" rtl="0" eaLnBrk="1" fontAlgn="auto" latinLnBrk="0" hangingPunct="1">
              <a:lnSpc>
                <a:spcPct val="150000"/>
              </a:lnSpc>
              <a:spcBef>
                <a:spcPts val="0"/>
              </a:spcBef>
              <a:spcAft>
                <a:spcPts val="0"/>
              </a:spcAft>
              <a:buClrTx/>
              <a:buSzTx/>
              <a:buFontTx/>
              <a:buNone/>
              <a:tabLst/>
              <a:defRPr/>
            </a:pPr>
            <a:r>
              <a:rPr lang="es-ES" sz="2800" b="1" dirty="0">
                <a:solidFill>
                  <a:srgbClr val="00893E"/>
                </a:solidFill>
                <a:latin typeface="Calibri" panose="020F0502020204030204"/>
              </a:rPr>
              <a:t>TBG</a:t>
            </a:r>
            <a:r>
              <a:rPr kumimoji="0" lang="es-ES" sz="2800" b="1" i="0" u="none" strike="noStrike" kern="1200" cap="none" spc="0" normalizeH="0" baseline="0" noProof="0" dirty="0">
                <a:ln>
                  <a:noFill/>
                </a:ln>
                <a:solidFill>
                  <a:srgbClr val="00893E"/>
                </a:solidFill>
                <a:effectLst/>
                <a:uLnTx/>
                <a:uFillTx/>
                <a:latin typeface="Calibri" panose="020F0502020204030204"/>
                <a:ea typeface="+mn-ea"/>
                <a:cs typeface="+mn-cs"/>
              </a:rPr>
              <a:t> OCENSA 2025</a:t>
            </a:r>
          </a:p>
        </p:txBody>
      </p:sp>
      <p:sp>
        <p:nvSpPr>
          <p:cNvPr id="33" name="CuadroTexto 32">
            <a:extLst>
              <a:ext uri="{FF2B5EF4-FFF2-40B4-BE49-F238E27FC236}">
                <a16:creationId xmlns:a16="http://schemas.microsoft.com/office/drawing/2014/main" id="{330D5A81-6EC1-DE38-45F4-42A0EF0C21C0}"/>
              </a:ext>
            </a:extLst>
          </p:cNvPr>
          <p:cNvSpPr txBox="1"/>
          <p:nvPr/>
        </p:nvSpPr>
        <p:spPr>
          <a:xfrm>
            <a:off x="3624170" y="3831978"/>
            <a:ext cx="8046555" cy="600164"/>
          </a:xfrm>
          <a:prstGeom prst="rect">
            <a:avLst/>
          </a:prstGeom>
          <a:noFill/>
          <a:ln w="3175">
            <a:solidFill>
              <a:schemeClr val="tx1"/>
            </a:solidFill>
            <a:prstDash val="dashDot"/>
          </a:ln>
        </p:spPr>
        <p:txBody>
          <a:bodyPr wrap="square" rtlCol="0">
            <a:spAutoFit/>
          </a:bodyPr>
          <a:lstStyle>
            <a:defPPr>
              <a:defRPr lang="es-CO"/>
            </a:defPPr>
            <a:lvl1pPr>
              <a:defRPr/>
            </a:lvl1pPr>
          </a:lstStyle>
          <a:p>
            <a:r>
              <a:rPr lang="es-MX" sz="1100" b="1" dirty="0"/>
              <a:t>Reducción de emisiones: </a:t>
            </a:r>
            <a:r>
              <a:rPr lang="es-MX" sz="1100" dirty="0"/>
              <a:t>Al mes de marzo, se acumula la reducción de los parques solares de Coveñas y Vasconia, por 553 TonCO2e (en este mes inició la entrega de resultados), 58 TonCO2e por el desarrollo del "sistema de gestión energético" para la estación Cusiana, este es un sistema tecnológico de seguimiento energético desde el cuarto de control. </a:t>
            </a:r>
            <a:endParaRPr lang="es-CO" sz="1100" dirty="0"/>
          </a:p>
        </p:txBody>
      </p:sp>
      <p:sp>
        <p:nvSpPr>
          <p:cNvPr id="34" name="CuadroTexto 33">
            <a:extLst>
              <a:ext uri="{FF2B5EF4-FFF2-40B4-BE49-F238E27FC236}">
                <a16:creationId xmlns:a16="http://schemas.microsoft.com/office/drawing/2014/main" id="{5D500A21-45F2-B323-A245-6E3DF730761C}"/>
              </a:ext>
            </a:extLst>
          </p:cNvPr>
          <p:cNvSpPr txBox="1"/>
          <p:nvPr/>
        </p:nvSpPr>
        <p:spPr>
          <a:xfrm>
            <a:off x="1651337" y="5468510"/>
            <a:ext cx="9223012" cy="1277273"/>
          </a:xfrm>
          <a:prstGeom prst="rect">
            <a:avLst/>
          </a:prstGeom>
          <a:noFill/>
          <a:ln w="3175">
            <a:solidFill>
              <a:schemeClr val="tx1"/>
            </a:solidFill>
            <a:prstDash val="dashDot"/>
          </a:ln>
        </p:spPr>
        <p:txBody>
          <a:bodyPr wrap="square" rtlCol="0">
            <a:spAutoFit/>
          </a:bodyPr>
          <a:lstStyle>
            <a:defPPr>
              <a:defRPr lang="es-CO"/>
            </a:defPPr>
            <a:lvl1pPr>
              <a:defRPr/>
            </a:lvl1pPr>
          </a:lstStyle>
          <a:p>
            <a:r>
              <a:rPr lang="es-MX" sz="1100" b="1" dirty="0"/>
              <a:t>Autosostenibilidad en agua:</a:t>
            </a:r>
            <a:r>
              <a:rPr lang="es-MX" sz="1100" dirty="0"/>
              <a:t> </a:t>
            </a:r>
          </a:p>
          <a:p>
            <a:r>
              <a:rPr lang="es-MX" sz="1100" b="1" dirty="0"/>
              <a:t>EPO: </a:t>
            </a:r>
            <a:r>
              <a:rPr lang="es-MX" sz="1100" dirty="0"/>
              <a:t>Instalación de 14 tanques de 20 m3 aumentando la capacidad de almacenamiento de agua lluvia. Se avanza en obras de conexión y distribución para el suministro domestico e industrial. </a:t>
            </a:r>
          </a:p>
          <a:p>
            <a:r>
              <a:rPr lang="es-MX" sz="1100" b="1" dirty="0"/>
              <a:t>MRF:</a:t>
            </a:r>
            <a:r>
              <a:rPr lang="es-MX" sz="1100" dirty="0"/>
              <a:t> Se concluye la ubicación de la Planta de Tratamiento de agua Potable concluyendo parcialmente la conexión hidráulica desde el tanque desarenador y canales perimetrales. Ya se cuenta con unidad mínima de mantenimiento para iniciar el proceso de conexión eléctrica de la planta.</a:t>
            </a:r>
          </a:p>
          <a:p>
            <a:r>
              <a:rPr lang="es-MX" sz="1100" b="1" dirty="0"/>
              <a:t>COV: </a:t>
            </a:r>
            <a:r>
              <a:rPr lang="es-MX" sz="1100" dirty="0"/>
              <a:t>Se cuenta con batería de 16 de tanques de almacenamiento de 20 m3 y desarrollo de ingeniería. Se avanza en el estudio de suelos para la obra civil de cimentación para el almacenamiento de agua y el mejoramiento de áreas de oficinas principales y caseta taller para almacenamiento de agua. </a:t>
            </a:r>
            <a:endParaRPr lang="es-CO" sz="1100" dirty="0"/>
          </a:p>
        </p:txBody>
      </p:sp>
      <p:graphicFrame>
        <p:nvGraphicFramePr>
          <p:cNvPr id="3" name="Tabla 2">
            <a:extLst>
              <a:ext uri="{FF2B5EF4-FFF2-40B4-BE49-F238E27FC236}">
                <a16:creationId xmlns:a16="http://schemas.microsoft.com/office/drawing/2014/main" id="{5703268D-421A-E776-A5A6-90232C677B9B}"/>
              </a:ext>
            </a:extLst>
          </p:cNvPr>
          <p:cNvGraphicFramePr>
            <a:graphicFrameLocks noGrp="1"/>
          </p:cNvGraphicFramePr>
          <p:nvPr>
            <p:extLst>
              <p:ext uri="{D42A27DB-BD31-4B8C-83A1-F6EECF244321}">
                <p14:modId xmlns:p14="http://schemas.microsoft.com/office/powerpoint/2010/main" val="223450289"/>
              </p:ext>
            </p:extLst>
          </p:nvPr>
        </p:nvGraphicFramePr>
        <p:xfrm>
          <a:off x="2947288" y="383990"/>
          <a:ext cx="7722188" cy="1650089"/>
        </p:xfrm>
        <a:graphic>
          <a:graphicData uri="http://schemas.openxmlformats.org/drawingml/2006/table">
            <a:tbl>
              <a:tblPr/>
              <a:tblGrid>
                <a:gridCol w="1852784">
                  <a:extLst>
                    <a:ext uri="{9D8B030D-6E8A-4147-A177-3AD203B41FA5}">
                      <a16:colId xmlns:a16="http://schemas.microsoft.com/office/drawing/2014/main" val="3419694366"/>
                    </a:ext>
                  </a:extLst>
                </a:gridCol>
                <a:gridCol w="1852784">
                  <a:extLst>
                    <a:ext uri="{9D8B030D-6E8A-4147-A177-3AD203B41FA5}">
                      <a16:colId xmlns:a16="http://schemas.microsoft.com/office/drawing/2014/main" val="991137342"/>
                    </a:ext>
                  </a:extLst>
                </a:gridCol>
                <a:gridCol w="750580">
                  <a:extLst>
                    <a:ext uri="{9D8B030D-6E8A-4147-A177-3AD203B41FA5}">
                      <a16:colId xmlns:a16="http://schemas.microsoft.com/office/drawing/2014/main" val="2432568356"/>
                    </a:ext>
                  </a:extLst>
                </a:gridCol>
                <a:gridCol w="926392">
                  <a:extLst>
                    <a:ext uri="{9D8B030D-6E8A-4147-A177-3AD203B41FA5}">
                      <a16:colId xmlns:a16="http://schemas.microsoft.com/office/drawing/2014/main" val="3146188541"/>
                    </a:ext>
                  </a:extLst>
                </a:gridCol>
                <a:gridCol w="1034584">
                  <a:extLst>
                    <a:ext uri="{9D8B030D-6E8A-4147-A177-3AD203B41FA5}">
                      <a16:colId xmlns:a16="http://schemas.microsoft.com/office/drawing/2014/main" val="4020165331"/>
                    </a:ext>
                  </a:extLst>
                </a:gridCol>
                <a:gridCol w="1034584">
                  <a:extLst>
                    <a:ext uri="{9D8B030D-6E8A-4147-A177-3AD203B41FA5}">
                      <a16:colId xmlns:a16="http://schemas.microsoft.com/office/drawing/2014/main" val="2540592070"/>
                    </a:ext>
                  </a:extLst>
                </a:gridCol>
                <a:gridCol w="270480">
                  <a:extLst>
                    <a:ext uri="{9D8B030D-6E8A-4147-A177-3AD203B41FA5}">
                      <a16:colId xmlns:a16="http://schemas.microsoft.com/office/drawing/2014/main" val="2036570138"/>
                    </a:ext>
                  </a:extLst>
                </a:gridCol>
              </a:tblGrid>
              <a:tr h="273270">
                <a:tc>
                  <a:txBody>
                    <a:bodyPr/>
                    <a:lstStyle/>
                    <a:p>
                      <a:pPr algn="l" fontAlgn="b"/>
                      <a:endParaRPr lang="es-CO" sz="1000" b="0" i="0" u="none" strike="noStrike" dirty="0">
                        <a:solidFill>
                          <a:srgbClr val="000000"/>
                        </a:solidFill>
                        <a:effectLst/>
                        <a:latin typeface="Arial" panose="020B0604020202020204" pitchFamily="34" charset="0"/>
                      </a:endParaRPr>
                    </a:p>
                  </a:txBody>
                  <a:tcPr marL="4237" marR="4237" marT="4237"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dirty="0">
                        <a:solidFill>
                          <a:srgbClr val="000000"/>
                        </a:solidFill>
                        <a:effectLst/>
                        <a:latin typeface="Arial" panose="020B0604020202020204" pitchFamily="34" charset="0"/>
                      </a:endParaRPr>
                    </a:p>
                  </a:txBody>
                  <a:tcPr marL="4237" marR="4237" marT="4237"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rial" panose="020B0604020202020204" pitchFamily="34" charset="0"/>
                      </a:endParaRPr>
                    </a:p>
                  </a:txBody>
                  <a:tcPr marL="4237" marR="4237" marT="4237" marB="0" anchor="b">
                    <a:lnL>
                      <a:noFill/>
                    </a:lnL>
                    <a:lnR>
                      <a:noFill/>
                    </a:lnR>
                    <a:lnT>
                      <a:noFill/>
                    </a:lnT>
                    <a:lnB w="6350" cap="flat" cmpd="sng" algn="ctr">
                      <a:solidFill>
                        <a:srgbClr val="BFBFBF"/>
                      </a:solidFill>
                      <a:prstDash val="solid"/>
                      <a:round/>
                      <a:headEnd type="none" w="med" len="med"/>
                      <a:tailEnd type="none" w="med" len="med"/>
                    </a:lnB>
                    <a:noFill/>
                  </a:tcPr>
                </a:tc>
                <a:tc gridSpan="2">
                  <a:txBody>
                    <a:bodyPr/>
                    <a:lstStyle/>
                    <a:p>
                      <a:pPr algn="ctr" fontAlgn="ctr"/>
                      <a:r>
                        <a:rPr lang="es-CO" sz="1000" b="1" i="0" u="none" strike="noStrike" dirty="0">
                          <a:solidFill>
                            <a:srgbClr val="000000"/>
                          </a:solidFill>
                          <a:effectLst/>
                          <a:highlight>
                            <a:srgbClr val="BFBFBF"/>
                          </a:highlight>
                          <a:latin typeface="Arial" panose="020B0604020202020204" pitchFamily="34" charset="0"/>
                        </a:rPr>
                        <a:t>Acumulados a marzo</a:t>
                      </a:r>
                    </a:p>
                  </a:txBody>
                  <a:tcPr marL="4237" marR="4237" marT="4237" marB="0" anchor="ctr">
                    <a:lnL>
                      <a:noFill/>
                    </a:lnL>
                    <a:lnR>
                      <a:noFill/>
                    </a:lnR>
                    <a:lnT>
                      <a:noFill/>
                    </a:lnT>
                    <a:lnB>
                      <a:noFill/>
                    </a:lnB>
                    <a:solidFill>
                      <a:srgbClr val="BFBFBF"/>
                    </a:solidFill>
                  </a:tcPr>
                </a:tc>
                <a:tc hMerge="1">
                  <a:txBody>
                    <a:bodyPr/>
                    <a:lstStyle/>
                    <a:p>
                      <a:endParaRPr lang="es-CO"/>
                    </a:p>
                  </a:txBody>
                  <a:tcPr/>
                </a:tc>
                <a:tc>
                  <a:txBody>
                    <a:bodyPr/>
                    <a:lstStyle/>
                    <a:p>
                      <a:pPr algn="l" fontAlgn="b"/>
                      <a:endParaRPr lang="es-CO" sz="1000" b="0" i="0" u="none" strike="noStrike" dirty="0">
                        <a:solidFill>
                          <a:srgbClr val="000000"/>
                        </a:solidFill>
                        <a:effectLst/>
                        <a:latin typeface="Arial" panose="020B0604020202020204" pitchFamily="34" charset="0"/>
                      </a:endParaRPr>
                    </a:p>
                  </a:txBody>
                  <a:tcPr marL="4237" marR="4237" marT="4237" marB="0" anchor="b">
                    <a:lnL>
                      <a:noFill/>
                    </a:lnL>
                    <a:lnR>
                      <a:noFill/>
                    </a:lnR>
                    <a:lnT>
                      <a:noFill/>
                    </a:lnT>
                    <a:lnB>
                      <a:noFill/>
                    </a:lnB>
                    <a:noFill/>
                  </a:tcPr>
                </a:tc>
                <a:tc>
                  <a:txBody>
                    <a:bodyPr/>
                    <a:lstStyle/>
                    <a:p>
                      <a:pPr algn="l" fontAlgn="ctr"/>
                      <a:r>
                        <a:rPr lang="es-CO" sz="1000" b="1" i="0" u="none" strike="noStrike" dirty="0">
                          <a:solidFill>
                            <a:srgbClr val="000000"/>
                          </a:solidFill>
                          <a:effectLst/>
                          <a:highlight>
                            <a:srgbClr val="FFFFFF"/>
                          </a:highlight>
                          <a:latin typeface="Arial" panose="020B0604020202020204" pitchFamily="34" charset="0"/>
                        </a:rPr>
                        <a:t> </a:t>
                      </a:r>
                    </a:p>
                  </a:txBody>
                  <a:tcPr marL="4237" marR="4237" marT="4237" marB="0" anchor="ctr">
                    <a:lnL>
                      <a:noFill/>
                    </a:lnL>
                    <a:lnR>
                      <a:noFill/>
                    </a:lnR>
                    <a:lnT>
                      <a:noFill/>
                    </a:lnT>
                    <a:lnB>
                      <a:noFill/>
                    </a:lnB>
                    <a:solidFill>
                      <a:srgbClr val="FFFFFF"/>
                    </a:solidFill>
                  </a:tcPr>
                </a:tc>
                <a:extLst>
                  <a:ext uri="{0D108BD9-81ED-4DB2-BD59-A6C34878D82A}">
                    <a16:rowId xmlns:a16="http://schemas.microsoft.com/office/drawing/2014/main" val="33413345"/>
                  </a:ext>
                </a:extLst>
              </a:tr>
              <a:tr h="305046">
                <a:tc>
                  <a:txBody>
                    <a:bodyPr/>
                    <a:lstStyle/>
                    <a:p>
                      <a:pPr algn="ctr" rtl="0" fontAlgn="ctr"/>
                      <a:r>
                        <a:rPr lang="es-CO" sz="1000" b="1" i="0" u="none" strike="noStrike">
                          <a:solidFill>
                            <a:srgbClr val="FFFFFF"/>
                          </a:solidFill>
                          <a:effectLst/>
                          <a:highlight>
                            <a:srgbClr val="00954D"/>
                          </a:highlight>
                          <a:latin typeface="Arial" panose="020B0604020202020204" pitchFamily="34" charset="0"/>
                        </a:rPr>
                        <a:t>Foco GEE</a:t>
                      </a:r>
                    </a:p>
                  </a:txBody>
                  <a:tcPr marL="4237" marR="4237" marT="42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FFFFFF"/>
                          </a:solidFill>
                          <a:effectLst/>
                          <a:highlight>
                            <a:srgbClr val="00954D"/>
                          </a:highlight>
                          <a:latin typeface="Arial" panose="020B0604020202020204" pitchFamily="34" charset="0"/>
                        </a:rPr>
                        <a:t>Indicador</a:t>
                      </a:r>
                    </a:p>
                  </a:txBody>
                  <a:tcPr marL="4237" marR="4237" marT="42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FFFFFF"/>
                          </a:solidFill>
                          <a:effectLst/>
                          <a:highlight>
                            <a:srgbClr val="00954D"/>
                          </a:highlight>
                          <a:latin typeface="Arial" panose="020B0604020202020204" pitchFamily="34" charset="0"/>
                        </a:rPr>
                        <a:t>Unidad</a:t>
                      </a:r>
                    </a:p>
                  </a:txBody>
                  <a:tcPr marL="4237" marR="4237" marT="42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000000"/>
                          </a:solidFill>
                          <a:effectLst/>
                          <a:highlight>
                            <a:srgbClr val="7EF244"/>
                          </a:highlight>
                          <a:latin typeface="Arial" panose="020B0604020202020204" pitchFamily="34" charset="0"/>
                        </a:rPr>
                        <a:t>Real</a:t>
                      </a:r>
                    </a:p>
                  </a:txBody>
                  <a:tcPr marL="4237" marR="4237" marT="42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7EF244"/>
                    </a:solidFill>
                  </a:tcPr>
                </a:tc>
                <a:tc>
                  <a:txBody>
                    <a:bodyPr/>
                    <a:lstStyle/>
                    <a:p>
                      <a:pPr algn="ctr" rtl="0" fontAlgn="ctr"/>
                      <a:r>
                        <a:rPr lang="es-CO" sz="1000" b="1" i="0" u="none" strike="noStrike">
                          <a:solidFill>
                            <a:srgbClr val="FFFFFF"/>
                          </a:solidFill>
                          <a:effectLst/>
                          <a:highlight>
                            <a:srgbClr val="00954D"/>
                          </a:highlight>
                          <a:latin typeface="Arial" panose="020B0604020202020204" pitchFamily="34" charset="0"/>
                        </a:rPr>
                        <a:t>Meta</a:t>
                      </a:r>
                    </a:p>
                  </a:txBody>
                  <a:tcPr marL="4237" marR="4237" marT="42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FFFFFF"/>
                          </a:solidFill>
                          <a:effectLst/>
                          <a:highlight>
                            <a:srgbClr val="00954D"/>
                          </a:highlight>
                          <a:latin typeface="Arial" panose="020B0604020202020204" pitchFamily="34" charset="0"/>
                        </a:rPr>
                        <a:t>Cumplimiento</a:t>
                      </a:r>
                    </a:p>
                  </a:txBody>
                  <a:tcPr marL="4237" marR="4237" marT="42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00954D"/>
                    </a:solid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4237" marR="4237" marT="4237" marB="0" anchor="b">
                    <a:lnL w="12700" cap="flat" cmpd="sng" algn="ctr">
                      <a:solidFill>
                        <a:srgbClr val="FFFFFF"/>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877494143"/>
                  </a:ext>
                </a:extLst>
              </a:tr>
              <a:tr h="116087">
                <a:tc>
                  <a:txBody>
                    <a:bodyPr/>
                    <a:lstStyle/>
                    <a:p>
                      <a:pPr algn="l" fontAlgn="b"/>
                      <a:endParaRPr lang="es-CO" sz="1000" b="0" i="0" u="none" strike="noStrike">
                        <a:solidFill>
                          <a:srgbClr val="000000"/>
                        </a:solidFill>
                        <a:effectLst/>
                        <a:latin typeface="Calibri" panose="020F0502020204030204" pitchFamily="34" charset="0"/>
                      </a:endParaRPr>
                    </a:p>
                  </a:txBody>
                  <a:tcPr marL="4237" marR="4237" marT="4237" marB="0" anchor="b">
                    <a:lnL>
                      <a:noFill/>
                    </a:lnL>
                    <a:lnR>
                      <a:noFill/>
                    </a:lnR>
                    <a:lnT w="6350" cap="flat" cmpd="sng" algn="ctr">
                      <a:solidFill>
                        <a:srgbClr val="BFBFB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4237" marR="4237" marT="4237"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4237" marR="4237" marT="4237"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4237" marR="4237" marT="4237"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4237" marR="4237" marT="4237"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4237" marR="4237" marT="4237"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Calibri" panose="020F0502020204030204" pitchFamily="34" charset="0"/>
                      </a:endParaRPr>
                    </a:p>
                  </a:txBody>
                  <a:tcPr marL="4237" marR="4237" marT="4237" marB="0" anchor="b">
                    <a:lnL>
                      <a:noFill/>
                    </a:lnL>
                    <a:lnR>
                      <a:noFill/>
                    </a:lnR>
                    <a:lnT>
                      <a:noFill/>
                    </a:lnT>
                    <a:lnB>
                      <a:noFill/>
                    </a:lnB>
                    <a:noFill/>
                  </a:tcPr>
                </a:tc>
                <a:extLst>
                  <a:ext uri="{0D108BD9-81ED-4DB2-BD59-A6C34878D82A}">
                    <a16:rowId xmlns:a16="http://schemas.microsoft.com/office/drawing/2014/main" val="625858651"/>
                  </a:ext>
                </a:extLst>
              </a:tr>
              <a:tr h="559250">
                <a:tc rowSpan="2">
                  <a:txBody>
                    <a:bodyPr/>
                    <a:lstStyle/>
                    <a:p>
                      <a:pPr algn="ctr" rtl="0" fontAlgn="ctr"/>
                      <a:r>
                        <a:rPr lang="es-CO" sz="1000" b="1" i="0" u="none" strike="noStrike" dirty="0">
                          <a:solidFill>
                            <a:srgbClr val="000000"/>
                          </a:solidFill>
                          <a:effectLst/>
                          <a:highlight>
                            <a:srgbClr val="DDEBF7"/>
                          </a:highlight>
                          <a:latin typeface="Arial" panose="020B0604020202020204" pitchFamily="34" charset="0"/>
                        </a:rPr>
                        <a:t>Primero la vida </a:t>
                      </a:r>
                      <a:br>
                        <a:rPr lang="es-CO" sz="1000" b="1" i="0" u="none" strike="noStrike" dirty="0">
                          <a:solidFill>
                            <a:srgbClr val="000000"/>
                          </a:solidFill>
                          <a:effectLst/>
                          <a:highlight>
                            <a:srgbClr val="DDEBF7"/>
                          </a:highlight>
                          <a:latin typeface="Arial" panose="020B0604020202020204" pitchFamily="34" charset="0"/>
                        </a:rPr>
                      </a:br>
                      <a:r>
                        <a:rPr lang="es-CO" sz="1000" b="1" i="0" u="none" strike="noStrike" dirty="0">
                          <a:solidFill>
                            <a:srgbClr val="000000"/>
                          </a:solidFill>
                          <a:effectLst/>
                          <a:highlight>
                            <a:srgbClr val="DDEBF7"/>
                          </a:highlight>
                          <a:latin typeface="Arial" panose="020B0604020202020204" pitchFamily="34" charset="0"/>
                        </a:rPr>
                        <a:t>(10%)</a:t>
                      </a:r>
                    </a:p>
                  </a:txBody>
                  <a:tcPr marL="4237" marR="4237" marT="423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p>
                      <a:pPr algn="ctr" rtl="0" fontAlgn="ctr"/>
                      <a:r>
                        <a:rPr lang="es-CO" sz="1000" b="1" i="0" u="none" strike="noStrike">
                          <a:solidFill>
                            <a:srgbClr val="000000"/>
                          </a:solidFill>
                          <a:effectLst/>
                          <a:latin typeface="Arial" panose="020B0604020202020204" pitchFamily="34" charset="0"/>
                        </a:rPr>
                        <a:t>TRIF</a:t>
                      </a:r>
                    </a:p>
                  </a:txBody>
                  <a:tcPr marL="4237" marR="4237" marT="4237" marB="0" anchor="ctr">
                    <a:lnL w="12700" cap="flat" cmpd="sng" algn="ctr">
                      <a:solidFill>
                        <a:srgbClr val="FFFFF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Eventos / MHH</a:t>
                      </a:r>
                    </a:p>
                  </a:txBody>
                  <a:tcPr marL="4237" marR="4237" marT="423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highlight>
                            <a:srgbClr val="E2EFDA"/>
                          </a:highlight>
                          <a:latin typeface="Arial" panose="020B0604020202020204" pitchFamily="34" charset="0"/>
                        </a:rPr>
                        <a:t>0,0</a:t>
                      </a:r>
                    </a:p>
                  </a:txBody>
                  <a:tcPr marL="4237" marR="4237" marT="423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es-CO" sz="1000" b="0" i="0" u="none" strike="noStrike" dirty="0">
                          <a:solidFill>
                            <a:srgbClr val="000000"/>
                          </a:solidFill>
                          <a:effectLst/>
                          <a:latin typeface="Arial" panose="020B0604020202020204" pitchFamily="34" charset="0"/>
                        </a:rPr>
                        <a:t>0,26</a:t>
                      </a:r>
                    </a:p>
                  </a:txBody>
                  <a:tcPr marL="4237" marR="4237" marT="423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highlight>
                            <a:srgbClr val="9BC2E6"/>
                          </a:highlight>
                          <a:latin typeface="Arial" panose="020B0604020202020204" pitchFamily="34" charset="0"/>
                        </a:rPr>
                        <a:t>120%</a:t>
                      </a:r>
                    </a:p>
                  </a:txBody>
                  <a:tcPr marL="4237" marR="4237" marT="423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9BC2E6"/>
                    </a:solidFill>
                  </a:tcPr>
                </a:tc>
                <a:tc>
                  <a:txBody>
                    <a:bodyPr/>
                    <a:lstStyle/>
                    <a:p>
                      <a:pPr algn="l" fontAlgn="b"/>
                      <a:endParaRPr lang="es-CO" sz="1000" b="0" i="0" u="none" strike="noStrike" dirty="0">
                        <a:solidFill>
                          <a:srgbClr val="000000"/>
                        </a:solidFill>
                        <a:effectLst/>
                        <a:latin typeface="Calibri" panose="020F0502020204030204" pitchFamily="34" charset="0"/>
                      </a:endParaRPr>
                    </a:p>
                  </a:txBody>
                  <a:tcPr marL="4237" marR="4237" marT="4237" marB="0" anchor="b">
                    <a:lnL w="6350" cap="flat" cmpd="sng" algn="ctr">
                      <a:solidFill>
                        <a:srgbClr val="BFBFBF"/>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2295893323"/>
                  </a:ext>
                </a:extLst>
              </a:tr>
              <a:tr h="355886">
                <a:tc vMerge="1">
                  <a:txBody>
                    <a:bodyPr/>
                    <a:lstStyle/>
                    <a:p>
                      <a:endParaRPr lang="es-CO"/>
                    </a:p>
                  </a:txBody>
                  <a:tcPr/>
                </a:tc>
                <a:tc>
                  <a:txBody>
                    <a:bodyPr/>
                    <a:lstStyle/>
                    <a:p>
                      <a:pPr algn="ctr" rtl="0" fontAlgn="ctr"/>
                      <a:r>
                        <a:rPr lang="es-CO" sz="1000" b="1" i="0" u="none" strike="noStrike">
                          <a:solidFill>
                            <a:srgbClr val="000000"/>
                          </a:solidFill>
                          <a:effectLst/>
                          <a:latin typeface="Arial" panose="020B0604020202020204" pitchFamily="34" charset="0"/>
                        </a:rPr>
                        <a:t>Índice de Severidad</a:t>
                      </a:r>
                    </a:p>
                  </a:txBody>
                  <a:tcPr marL="4237" marR="4237" marT="4237" marB="0" anchor="ctr">
                    <a:lnL w="12700" cap="flat" cmpd="sng" algn="ctr">
                      <a:solidFill>
                        <a:srgbClr val="FFFFF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a:t>
                      </a:r>
                    </a:p>
                  </a:txBody>
                  <a:tcPr marL="4237" marR="4237" marT="423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highlight>
                            <a:srgbClr val="E2EFDA"/>
                          </a:highlight>
                          <a:latin typeface="Arial" panose="020B0604020202020204" pitchFamily="34" charset="0"/>
                        </a:rPr>
                        <a:t>0,0</a:t>
                      </a:r>
                    </a:p>
                  </a:txBody>
                  <a:tcPr marL="4237" marR="4237" marT="423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es-CO" sz="1000" b="0" i="0" u="none" strike="noStrike" dirty="0">
                          <a:solidFill>
                            <a:srgbClr val="000000"/>
                          </a:solidFill>
                          <a:effectLst/>
                          <a:latin typeface="Arial" panose="020B0604020202020204" pitchFamily="34" charset="0"/>
                        </a:rPr>
                        <a:t>395</a:t>
                      </a:r>
                    </a:p>
                  </a:txBody>
                  <a:tcPr marL="4237" marR="4237" marT="423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highlight>
                            <a:srgbClr val="9BC2E6"/>
                          </a:highlight>
                          <a:latin typeface="Arial" panose="020B0604020202020204" pitchFamily="34" charset="0"/>
                        </a:rPr>
                        <a:t>120%</a:t>
                      </a:r>
                    </a:p>
                  </a:txBody>
                  <a:tcPr marL="4237" marR="4237" marT="423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9BC2E6"/>
                    </a:solidFill>
                  </a:tcPr>
                </a:tc>
                <a:tc>
                  <a:txBody>
                    <a:bodyPr/>
                    <a:lstStyle/>
                    <a:p>
                      <a:pPr algn="l" fontAlgn="b"/>
                      <a:endParaRPr lang="es-CO" sz="1000" b="0" i="0" u="none" strike="noStrike" dirty="0">
                        <a:solidFill>
                          <a:srgbClr val="000000"/>
                        </a:solidFill>
                        <a:effectLst/>
                        <a:latin typeface="Calibri" panose="020F0502020204030204" pitchFamily="34" charset="0"/>
                      </a:endParaRPr>
                    </a:p>
                  </a:txBody>
                  <a:tcPr marL="4237" marR="4237" marT="4237" marB="0" anchor="b">
                    <a:lnL w="6350" cap="flat" cmpd="sng" algn="ctr">
                      <a:solidFill>
                        <a:srgbClr val="BFBFBF"/>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586052907"/>
                  </a:ext>
                </a:extLst>
              </a:tr>
            </a:tbl>
          </a:graphicData>
        </a:graphic>
      </p:graphicFrame>
      <p:sp>
        <p:nvSpPr>
          <p:cNvPr id="9" name="CuadroTexto 8">
            <a:extLst>
              <a:ext uri="{FF2B5EF4-FFF2-40B4-BE49-F238E27FC236}">
                <a16:creationId xmlns:a16="http://schemas.microsoft.com/office/drawing/2014/main" id="{35DCF7B4-981D-CD8B-E8A9-08C874F9987D}"/>
              </a:ext>
            </a:extLst>
          </p:cNvPr>
          <p:cNvSpPr txBox="1"/>
          <p:nvPr/>
        </p:nvSpPr>
        <p:spPr>
          <a:xfrm>
            <a:off x="2276701" y="4477516"/>
            <a:ext cx="9063362" cy="938719"/>
          </a:xfrm>
          <a:prstGeom prst="rect">
            <a:avLst/>
          </a:prstGeom>
          <a:noFill/>
          <a:ln w="3175">
            <a:solidFill>
              <a:schemeClr val="tx1"/>
            </a:solidFill>
            <a:prstDash val="dashDot"/>
          </a:ln>
        </p:spPr>
        <p:txBody>
          <a:bodyPr wrap="square" rtlCol="0">
            <a:spAutoFit/>
          </a:bodyPr>
          <a:lstStyle>
            <a:defPPr>
              <a:defRPr lang="es-CO"/>
            </a:defPPr>
            <a:lvl1pPr>
              <a:defRPr/>
            </a:lvl1pPr>
          </a:lstStyle>
          <a:p>
            <a:r>
              <a:rPr lang="es-MX" sz="1100" b="1" dirty="0"/>
              <a:t>Proyectos energías renovables:</a:t>
            </a:r>
            <a:r>
              <a:rPr lang="es-MX" sz="1100" dirty="0"/>
              <a:t> </a:t>
            </a:r>
          </a:p>
          <a:p>
            <a:r>
              <a:rPr lang="es-MX" sz="1100" b="1" dirty="0"/>
              <a:t>SEMIR:</a:t>
            </a:r>
            <a:r>
              <a:rPr lang="es-MX" sz="1100" dirty="0"/>
              <a:t> Avances en el cierre de la ingeniería logrando un avance del 90,2%, radicación de especificaciones técnicas a abastecimiento para el proceso de adquisición del transformador de alta potencia.</a:t>
            </a:r>
          </a:p>
          <a:p>
            <a:r>
              <a:rPr lang="es-MX" sz="1100" b="1" dirty="0"/>
              <a:t>ENERGEPO:</a:t>
            </a:r>
            <a:r>
              <a:rPr lang="es-MX" sz="1100" dirty="0"/>
              <a:t> Se firma acuerdo entendimiento MOU que habilita el trabajo conjunto con ISA para análisis viabilidad de la iniciativa de suministro de energía con fuentes de energía no convencionales </a:t>
            </a:r>
            <a:endParaRPr lang="es-CO" sz="1100" dirty="0"/>
          </a:p>
        </p:txBody>
      </p:sp>
      <p:graphicFrame>
        <p:nvGraphicFramePr>
          <p:cNvPr id="4" name="Tabla 3">
            <a:extLst>
              <a:ext uri="{FF2B5EF4-FFF2-40B4-BE49-F238E27FC236}">
                <a16:creationId xmlns:a16="http://schemas.microsoft.com/office/drawing/2014/main" id="{AB39B305-9DC3-D07B-DCFC-7464110B9A6A}"/>
              </a:ext>
            </a:extLst>
          </p:cNvPr>
          <p:cNvGraphicFramePr>
            <a:graphicFrameLocks noGrp="1"/>
          </p:cNvGraphicFramePr>
          <p:nvPr>
            <p:extLst>
              <p:ext uri="{D42A27DB-BD31-4B8C-83A1-F6EECF244321}">
                <p14:modId xmlns:p14="http://schemas.microsoft.com/office/powerpoint/2010/main" val="2295625513"/>
              </p:ext>
            </p:extLst>
          </p:nvPr>
        </p:nvGraphicFramePr>
        <p:xfrm>
          <a:off x="3036524" y="2406056"/>
          <a:ext cx="7353035" cy="1380548"/>
        </p:xfrm>
        <a:graphic>
          <a:graphicData uri="http://schemas.openxmlformats.org/drawingml/2006/table">
            <a:tbl>
              <a:tblPr/>
              <a:tblGrid>
                <a:gridCol w="1665888">
                  <a:extLst>
                    <a:ext uri="{9D8B030D-6E8A-4147-A177-3AD203B41FA5}">
                      <a16:colId xmlns:a16="http://schemas.microsoft.com/office/drawing/2014/main" val="241061438"/>
                    </a:ext>
                  </a:extLst>
                </a:gridCol>
                <a:gridCol w="1665888">
                  <a:extLst>
                    <a:ext uri="{9D8B030D-6E8A-4147-A177-3AD203B41FA5}">
                      <a16:colId xmlns:a16="http://schemas.microsoft.com/office/drawing/2014/main" val="251143028"/>
                    </a:ext>
                  </a:extLst>
                </a:gridCol>
                <a:gridCol w="892720">
                  <a:extLst>
                    <a:ext uri="{9D8B030D-6E8A-4147-A177-3AD203B41FA5}">
                      <a16:colId xmlns:a16="http://schemas.microsoft.com/office/drawing/2014/main" val="274019562"/>
                    </a:ext>
                  </a:extLst>
                </a:gridCol>
                <a:gridCol w="796209">
                  <a:extLst>
                    <a:ext uri="{9D8B030D-6E8A-4147-A177-3AD203B41FA5}">
                      <a16:colId xmlns:a16="http://schemas.microsoft.com/office/drawing/2014/main" val="594167695"/>
                    </a:ext>
                  </a:extLst>
                </a:gridCol>
                <a:gridCol w="1101825">
                  <a:extLst>
                    <a:ext uri="{9D8B030D-6E8A-4147-A177-3AD203B41FA5}">
                      <a16:colId xmlns:a16="http://schemas.microsoft.com/office/drawing/2014/main" val="2953472629"/>
                    </a:ext>
                  </a:extLst>
                </a:gridCol>
                <a:gridCol w="1230505">
                  <a:extLst>
                    <a:ext uri="{9D8B030D-6E8A-4147-A177-3AD203B41FA5}">
                      <a16:colId xmlns:a16="http://schemas.microsoft.com/office/drawing/2014/main" val="16436163"/>
                    </a:ext>
                  </a:extLst>
                </a:gridCol>
              </a:tblGrid>
              <a:tr h="187383">
                <a:tc>
                  <a:txBody>
                    <a:bodyPr/>
                    <a:lstStyle/>
                    <a:p>
                      <a:pPr algn="l" fontAlgn="b"/>
                      <a:endParaRPr lang="es-CO" sz="1000" b="0" i="0" u="none" strike="noStrike" dirty="0">
                        <a:solidFill>
                          <a:srgbClr val="000000"/>
                        </a:solidFill>
                        <a:effectLst/>
                        <a:latin typeface="Arial" panose="020B0604020202020204" pitchFamily="34" charset="0"/>
                      </a:endParaRPr>
                    </a:p>
                  </a:txBody>
                  <a:tcPr marL="6350" marR="6350" marT="6350"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rial" panose="020B0604020202020204" pitchFamily="34" charset="0"/>
                      </a:endParaRPr>
                    </a:p>
                  </a:txBody>
                  <a:tcPr marL="6350" marR="6350" marT="6350"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dirty="0">
                        <a:solidFill>
                          <a:srgbClr val="000000"/>
                        </a:solidFill>
                        <a:effectLst/>
                        <a:latin typeface="Arial" panose="020B0604020202020204" pitchFamily="34" charset="0"/>
                      </a:endParaRPr>
                    </a:p>
                  </a:txBody>
                  <a:tcPr marL="6350" marR="6350" marT="6350" marB="0" anchor="b">
                    <a:lnL>
                      <a:noFill/>
                    </a:lnL>
                    <a:lnR>
                      <a:noFill/>
                    </a:lnR>
                    <a:lnT>
                      <a:noFill/>
                    </a:lnT>
                    <a:lnB w="6350" cap="flat" cmpd="sng" algn="ctr">
                      <a:solidFill>
                        <a:srgbClr val="BFBFBF"/>
                      </a:solidFill>
                      <a:prstDash val="solid"/>
                      <a:round/>
                      <a:headEnd type="none" w="med" len="med"/>
                      <a:tailEnd type="none" w="med" len="med"/>
                    </a:lnB>
                    <a:noFill/>
                  </a:tcPr>
                </a:tc>
                <a:tc gridSpan="3">
                  <a:txBody>
                    <a:bodyPr/>
                    <a:lstStyle/>
                    <a:p>
                      <a:pPr algn="ctr" fontAlgn="ctr"/>
                      <a:r>
                        <a:rPr lang="es-CO" sz="1000" b="1" i="0" u="none" strike="noStrike" dirty="0">
                          <a:solidFill>
                            <a:srgbClr val="000000"/>
                          </a:solidFill>
                          <a:effectLst/>
                          <a:highlight>
                            <a:srgbClr val="BFBFBF"/>
                          </a:highlight>
                          <a:latin typeface="Arial" panose="020B0604020202020204" pitchFamily="34" charset="0"/>
                        </a:rPr>
                        <a:t>Acumulados a marzo</a:t>
                      </a:r>
                    </a:p>
                  </a:txBody>
                  <a:tcPr marL="6350" marR="6350" marT="6350" marB="0" anchor="ctr">
                    <a:lnL>
                      <a:noFill/>
                    </a:lnL>
                    <a:lnR>
                      <a:noFill/>
                    </a:lnR>
                    <a:lnT>
                      <a:noFill/>
                    </a:lnT>
                    <a:lnB>
                      <a:noFill/>
                    </a:lnB>
                    <a:solidFill>
                      <a:srgbClr val="BFBFBF"/>
                    </a:solidFill>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184174493"/>
                  </a:ext>
                </a:extLst>
              </a:tr>
              <a:tr h="209172">
                <a:tc>
                  <a:txBody>
                    <a:bodyPr/>
                    <a:lstStyle/>
                    <a:p>
                      <a:pPr algn="ctr" rtl="0" fontAlgn="ctr"/>
                      <a:r>
                        <a:rPr lang="es-MX" sz="1000" b="1" i="0" u="none" strike="noStrike" dirty="0">
                          <a:solidFill>
                            <a:srgbClr val="FFFFFF"/>
                          </a:solidFill>
                          <a:effectLst/>
                          <a:highlight>
                            <a:srgbClr val="00954D"/>
                          </a:highlight>
                          <a:latin typeface="Arial" panose="020B0604020202020204" pitchFamily="34" charset="0"/>
                        </a:rPr>
                        <a:t>Foco GEE</a:t>
                      </a:r>
                      <a:endParaRPr lang="es-CO" sz="1000" b="1" i="0" u="none" strike="noStrike" dirty="0">
                        <a:solidFill>
                          <a:srgbClr val="FFFFFF"/>
                        </a:solidFill>
                        <a:effectLst/>
                        <a:highlight>
                          <a:srgbClr val="00954D"/>
                        </a:highlight>
                        <a:latin typeface="Arial" panose="020B0604020202020204" pitchFamily="34" charset="0"/>
                      </a:endParaRP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dirty="0">
                          <a:solidFill>
                            <a:srgbClr val="FFFFFF"/>
                          </a:solidFill>
                          <a:effectLst/>
                          <a:highlight>
                            <a:srgbClr val="00954D"/>
                          </a:highlight>
                          <a:latin typeface="Arial" panose="020B0604020202020204" pitchFamily="34" charset="0"/>
                        </a:rPr>
                        <a:t>Indicador</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dirty="0">
                          <a:solidFill>
                            <a:srgbClr val="FFFFFF"/>
                          </a:solidFill>
                          <a:effectLst/>
                          <a:highlight>
                            <a:srgbClr val="00954D"/>
                          </a:highlight>
                          <a:latin typeface="Arial" panose="020B0604020202020204" pitchFamily="34" charset="0"/>
                        </a:rPr>
                        <a:t>Unidad</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000000"/>
                          </a:solidFill>
                          <a:effectLst/>
                          <a:highlight>
                            <a:srgbClr val="7EF244"/>
                          </a:highlight>
                          <a:latin typeface="Arial" panose="020B0604020202020204" pitchFamily="34" charset="0"/>
                        </a:rPr>
                        <a:t>Real</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7EF244"/>
                    </a:solidFill>
                  </a:tcPr>
                </a:tc>
                <a:tc>
                  <a:txBody>
                    <a:bodyPr/>
                    <a:lstStyle/>
                    <a:p>
                      <a:pPr algn="ctr" rtl="0" fontAlgn="ctr"/>
                      <a:r>
                        <a:rPr lang="es-CO" sz="1000" b="1" i="0" u="none" strike="noStrike">
                          <a:solidFill>
                            <a:srgbClr val="FFFFFF"/>
                          </a:solidFill>
                          <a:effectLst/>
                          <a:highlight>
                            <a:srgbClr val="00954D"/>
                          </a:highlight>
                          <a:latin typeface="Arial" panose="020B0604020202020204" pitchFamily="34" charset="0"/>
                        </a:rPr>
                        <a:t>Meta</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FFFFFF"/>
                          </a:solidFill>
                          <a:effectLst/>
                          <a:highlight>
                            <a:srgbClr val="00954D"/>
                          </a:highlight>
                          <a:latin typeface="Arial" panose="020B0604020202020204" pitchFamily="34" charset="0"/>
                        </a:rPr>
                        <a:t>Cumplimiento</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00954D"/>
                    </a:solidFill>
                  </a:tcPr>
                </a:tc>
                <a:extLst>
                  <a:ext uri="{0D108BD9-81ED-4DB2-BD59-A6C34878D82A}">
                    <a16:rowId xmlns:a16="http://schemas.microsoft.com/office/drawing/2014/main" val="3326568579"/>
                  </a:ext>
                </a:extLst>
              </a:tr>
              <a:tr h="244034">
                <a:tc rowSpan="3">
                  <a:txBody>
                    <a:bodyPr/>
                    <a:lstStyle/>
                    <a:p>
                      <a:pPr algn="ctr" rtl="0" fontAlgn="ctr"/>
                      <a:r>
                        <a:rPr lang="es-MX" sz="1000" b="1" i="0" u="none" strike="noStrike" dirty="0" err="1">
                          <a:solidFill>
                            <a:srgbClr val="000000"/>
                          </a:solidFill>
                          <a:effectLst/>
                          <a:latin typeface="Arial" panose="020B0604020202020204" pitchFamily="34" charset="0"/>
                        </a:rPr>
                        <a:t>SosTECnibilidad</a:t>
                      </a:r>
                      <a:endParaRPr lang="es-MX" sz="1000" b="1" i="0" u="none" strike="noStrike" dirty="0">
                        <a:solidFill>
                          <a:srgbClr val="000000"/>
                        </a:solidFill>
                        <a:effectLst/>
                        <a:latin typeface="Arial" panose="020B0604020202020204" pitchFamily="34" charset="0"/>
                      </a:endParaRPr>
                    </a:p>
                    <a:p>
                      <a:pPr algn="ctr" rtl="0" fontAlgn="ctr"/>
                      <a:endParaRPr lang="es-MX" sz="1000" b="1" i="0" u="none" strike="noStrike" dirty="0">
                        <a:solidFill>
                          <a:srgbClr val="000000"/>
                        </a:solidFill>
                        <a:effectLst/>
                        <a:latin typeface="Arial" panose="020B0604020202020204" pitchFamily="34" charset="0"/>
                      </a:endParaRPr>
                    </a:p>
                  </a:txBody>
                  <a:tcPr marL="6350" marR="6350" marT="635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rtl="0" fontAlgn="ctr"/>
                      <a:r>
                        <a:rPr lang="es-MX" sz="1000" b="1" i="0" u="none" strike="noStrike" dirty="0">
                          <a:solidFill>
                            <a:srgbClr val="000000"/>
                          </a:solidFill>
                          <a:effectLst/>
                          <a:latin typeface="Arial" panose="020B0604020202020204" pitchFamily="34" charset="0"/>
                        </a:rPr>
                        <a:t>Reducción de emisiones y carbono neutralidad</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 </a:t>
                      </a:r>
                      <a:r>
                        <a:rPr lang="es-CO" sz="1000" b="0" i="0" u="none" strike="noStrike" dirty="0" err="1">
                          <a:solidFill>
                            <a:srgbClr val="000000"/>
                          </a:solidFill>
                          <a:effectLst/>
                          <a:latin typeface="Arial" panose="020B0604020202020204" pitchFamily="34" charset="0"/>
                        </a:rPr>
                        <a:t>kTon</a:t>
                      </a:r>
                      <a:r>
                        <a:rPr lang="es-CO" sz="1000" b="0" i="0" u="none" strike="noStrike" dirty="0">
                          <a:solidFill>
                            <a:srgbClr val="000000"/>
                          </a:solidFill>
                          <a:effectLst/>
                          <a:latin typeface="Arial" panose="020B0604020202020204" pitchFamily="34" charset="0"/>
                        </a:rPr>
                        <a:t> CO2</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highlight>
                            <a:srgbClr val="E2EFDA"/>
                          </a:highlight>
                          <a:latin typeface="Arial" panose="020B0604020202020204" pitchFamily="34" charset="0"/>
                        </a:rPr>
                        <a:t>611</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es-CO" sz="1000" b="0" i="0" u="none" strike="noStrike" dirty="0">
                          <a:solidFill>
                            <a:srgbClr val="000000"/>
                          </a:solidFill>
                          <a:effectLst/>
                          <a:highlight>
                            <a:srgbClr val="FFFFFF"/>
                          </a:highlight>
                          <a:latin typeface="Arial" panose="020B0604020202020204" pitchFamily="34" charset="0"/>
                        </a:rPr>
                        <a:t>300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120%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665283396"/>
                  </a:ext>
                </a:extLst>
              </a:tr>
              <a:tr h="244034">
                <a:tc vMerge="1">
                  <a:txBody>
                    <a:bodyPr/>
                    <a:lstStyle/>
                    <a:p>
                      <a:pPr algn="r" rtl="0" fontAlgn="ctr"/>
                      <a:endParaRPr lang="es-CO" sz="1000" b="1" i="0" u="none" strike="noStrike" dirty="0">
                        <a:solidFill>
                          <a:srgbClr val="595959"/>
                        </a:solidFill>
                        <a:effectLst/>
                        <a:latin typeface="Arial" panose="020B0604020202020204" pitchFamily="34" charset="0"/>
                      </a:endParaRPr>
                    </a:p>
                  </a:txBody>
                  <a:tcPr marL="6350" marR="6350" marT="635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rtl="0" fontAlgn="ctr"/>
                      <a:r>
                        <a:rPr lang="es-CO" sz="1000" b="1" i="0" u="none" strike="noStrike" dirty="0">
                          <a:solidFill>
                            <a:schemeClr val="tx1"/>
                          </a:solidFill>
                          <a:effectLst/>
                          <a:latin typeface="Arial" panose="020B0604020202020204" pitchFamily="34" charset="0"/>
                        </a:rPr>
                        <a:t>Proyectos energías renovables</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MX" sz="1000" b="0" i="0" u="none" strike="noStrike" dirty="0">
                          <a:solidFill>
                            <a:srgbClr val="000000"/>
                          </a:solidFill>
                          <a:effectLst/>
                          <a:latin typeface="Arial" panose="020B0604020202020204" pitchFamily="34" charset="0"/>
                        </a:rPr>
                        <a:t>%</a:t>
                      </a:r>
                      <a:endParaRPr lang="es-CO" sz="10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highlight>
                            <a:srgbClr val="E2EFDA"/>
                          </a:highlight>
                          <a:latin typeface="Arial" panose="020B0604020202020204" pitchFamily="34" charset="0"/>
                        </a:rPr>
                        <a:t>53%</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es-CO" sz="1000" b="0" i="0" u="none" strike="noStrike" dirty="0">
                          <a:solidFill>
                            <a:srgbClr val="000000"/>
                          </a:solidFill>
                          <a:effectLst/>
                          <a:latin typeface="Arial" panose="020B0604020202020204" pitchFamily="34" charset="0"/>
                        </a:rPr>
                        <a:t>38%</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773205791"/>
                  </a:ext>
                </a:extLst>
              </a:tr>
              <a:tr h="361693">
                <a:tc vMerge="1">
                  <a:txBody>
                    <a:bodyPr/>
                    <a:lstStyle/>
                    <a:p>
                      <a:pPr algn="r" rtl="0" fontAlgn="ctr"/>
                      <a:endParaRPr lang="es-CO" sz="1000" b="1" i="0" u="none" strike="noStrike" dirty="0">
                        <a:solidFill>
                          <a:srgbClr val="595959"/>
                        </a:solidFill>
                        <a:effectLst/>
                        <a:latin typeface="Arial" panose="020B0604020202020204" pitchFamily="34" charset="0"/>
                      </a:endParaRPr>
                    </a:p>
                  </a:txBody>
                  <a:tcPr marL="6350" marR="6350" marT="635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rtl="0" fontAlgn="ctr"/>
                      <a:r>
                        <a:rPr lang="es-CO" sz="1000" b="1" i="0" u="none" strike="noStrike" dirty="0">
                          <a:solidFill>
                            <a:schemeClr val="tx1"/>
                          </a:solidFill>
                          <a:effectLst/>
                          <a:latin typeface="Arial" panose="020B0604020202020204" pitchFamily="34" charset="0"/>
                        </a:rPr>
                        <a:t>Autosostenibilidad en agua</a:t>
                      </a: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MX" sz="1000" b="0" i="0" u="none" strike="noStrike" dirty="0">
                          <a:solidFill>
                            <a:srgbClr val="000000"/>
                          </a:solidFill>
                          <a:effectLst/>
                          <a:latin typeface="Arial" panose="020B0604020202020204" pitchFamily="34" charset="0"/>
                        </a:rPr>
                        <a:t>%</a:t>
                      </a:r>
                      <a:endParaRPr lang="es-CO" sz="10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highlight>
                            <a:srgbClr val="E2EFDA"/>
                          </a:highlight>
                          <a:latin typeface="Arial" panose="020B0604020202020204" pitchFamily="34" charset="0"/>
                        </a:rPr>
                        <a:t>10%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es-CO" sz="1000" b="0" i="0" u="none" strike="noStrike" dirty="0">
                          <a:solidFill>
                            <a:srgbClr val="000000"/>
                          </a:solidFill>
                          <a:effectLst/>
                          <a:latin typeface="Arial" panose="020B0604020202020204" pitchFamily="34" charset="0"/>
                        </a:rPr>
                        <a:t>10%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highlight>
                            <a:srgbClr val="C6E0B4"/>
                          </a:highlight>
                          <a:latin typeface="Arial" panose="020B060402020202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extLst>
                  <a:ext uri="{0D108BD9-81ED-4DB2-BD59-A6C34878D82A}">
                    <a16:rowId xmlns:a16="http://schemas.microsoft.com/office/drawing/2014/main" val="3521272089"/>
                  </a:ext>
                </a:extLst>
              </a:tr>
            </a:tbl>
          </a:graphicData>
        </a:graphic>
      </p:graphicFrame>
    </p:spTree>
    <p:extLst>
      <p:ext uri="{BB962C8B-B14F-4D97-AF65-F5344CB8AC3E}">
        <p14:creationId xmlns:p14="http://schemas.microsoft.com/office/powerpoint/2010/main" val="3927626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74EA5B12-AA75-D9C5-68CF-4A8C8E3477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30" y="0"/>
            <a:ext cx="254000" cy="6858000"/>
          </a:xfrm>
          <a:prstGeom prst="rect">
            <a:avLst/>
          </a:prstGeom>
        </p:spPr>
      </p:pic>
      <p:sp>
        <p:nvSpPr>
          <p:cNvPr id="30" name="CuadroTexto 29">
            <a:extLst>
              <a:ext uri="{FF2B5EF4-FFF2-40B4-BE49-F238E27FC236}">
                <a16:creationId xmlns:a16="http://schemas.microsoft.com/office/drawing/2014/main" id="{E5DCB22C-CA0E-DB59-420F-4477EB07C681}"/>
              </a:ext>
            </a:extLst>
          </p:cNvPr>
          <p:cNvSpPr txBox="1"/>
          <p:nvPr/>
        </p:nvSpPr>
        <p:spPr>
          <a:xfrm>
            <a:off x="304479" y="-237845"/>
            <a:ext cx="4843215" cy="671851"/>
          </a:xfrm>
          <a:prstGeom prst="rect">
            <a:avLst/>
          </a:prstGeom>
          <a:noFill/>
        </p:spPr>
        <p:txBody>
          <a:bodyPr wrap="square" rtlCol="0">
            <a:spAutoFit/>
          </a:bodyPr>
          <a:lstStyle/>
          <a:p>
            <a:pPr marL="0" marR="0" lvl="0" indent="0" defTabSz="914377" rtl="0" eaLnBrk="1" fontAlgn="auto" latinLnBrk="0" hangingPunct="1">
              <a:lnSpc>
                <a:spcPct val="150000"/>
              </a:lnSpc>
              <a:spcBef>
                <a:spcPts val="0"/>
              </a:spcBef>
              <a:spcAft>
                <a:spcPts val="0"/>
              </a:spcAft>
              <a:buClrTx/>
              <a:buSzTx/>
              <a:buFontTx/>
              <a:buNone/>
              <a:tabLst/>
              <a:defRPr/>
            </a:pPr>
            <a:r>
              <a:rPr lang="es-ES" sz="2800" b="1" dirty="0">
                <a:solidFill>
                  <a:srgbClr val="00893E"/>
                </a:solidFill>
                <a:latin typeface="Calibri" panose="020F0502020204030204"/>
              </a:rPr>
              <a:t>TBG</a:t>
            </a:r>
            <a:r>
              <a:rPr kumimoji="0" lang="es-ES" sz="2800" b="1" i="0" u="none" strike="noStrike" kern="1200" cap="none" spc="0" normalizeH="0" baseline="0" noProof="0" dirty="0">
                <a:ln>
                  <a:noFill/>
                </a:ln>
                <a:solidFill>
                  <a:srgbClr val="00893E"/>
                </a:solidFill>
                <a:effectLst/>
                <a:uLnTx/>
                <a:uFillTx/>
                <a:latin typeface="Calibri" panose="020F0502020204030204"/>
                <a:ea typeface="+mn-ea"/>
                <a:cs typeface="+mn-cs"/>
              </a:rPr>
              <a:t> OCENSA 2025</a:t>
            </a:r>
          </a:p>
        </p:txBody>
      </p:sp>
      <p:sp>
        <p:nvSpPr>
          <p:cNvPr id="11" name="CuadroTexto 10">
            <a:extLst>
              <a:ext uri="{FF2B5EF4-FFF2-40B4-BE49-F238E27FC236}">
                <a16:creationId xmlns:a16="http://schemas.microsoft.com/office/drawing/2014/main" id="{F64AD12B-C4BB-0B93-5362-77BA43B501A1}"/>
              </a:ext>
            </a:extLst>
          </p:cNvPr>
          <p:cNvSpPr txBox="1"/>
          <p:nvPr/>
        </p:nvSpPr>
        <p:spPr>
          <a:xfrm>
            <a:off x="1364306" y="2251848"/>
            <a:ext cx="8644269" cy="400110"/>
          </a:xfrm>
          <a:prstGeom prst="rect">
            <a:avLst/>
          </a:prstGeom>
          <a:solidFill>
            <a:schemeClr val="bg1"/>
          </a:solidFill>
          <a:ln w="3175">
            <a:solidFill>
              <a:schemeClr val="tx1"/>
            </a:solidFill>
            <a:prstDash val="dashDot"/>
          </a:ln>
        </p:spPr>
        <p:txBody>
          <a:bodyPr wrap="square" rtlCol="0">
            <a:spAutoFit/>
          </a:bodyPr>
          <a:lstStyle>
            <a:defPPr>
              <a:defRPr lang="es-CO"/>
            </a:defPPr>
            <a:lvl1pPr>
              <a:defRPr/>
            </a:lvl1pPr>
          </a:lstStyle>
          <a:p>
            <a:r>
              <a:rPr lang="es-MX" sz="1000" b="1" dirty="0"/>
              <a:t>Portafolio de desarrollo sostenible y formulación de proyectos: </a:t>
            </a:r>
            <a:r>
              <a:rPr lang="es-MX" sz="1000" dirty="0"/>
              <a:t>Durante el periodo no se reporta avance de beneficiarios, toda vez que los proyectos está en etapa de inicio. Tampoco ha iniciado la formulación de proyectos.</a:t>
            </a:r>
            <a:endParaRPr lang="es-CO" sz="1000" dirty="0"/>
          </a:p>
        </p:txBody>
      </p:sp>
      <p:sp>
        <p:nvSpPr>
          <p:cNvPr id="12" name="CuadroTexto 11">
            <a:extLst>
              <a:ext uri="{FF2B5EF4-FFF2-40B4-BE49-F238E27FC236}">
                <a16:creationId xmlns:a16="http://schemas.microsoft.com/office/drawing/2014/main" id="{E2A3C948-8416-E035-ED36-045041D86F54}"/>
              </a:ext>
            </a:extLst>
          </p:cNvPr>
          <p:cNvSpPr txBox="1"/>
          <p:nvPr/>
        </p:nvSpPr>
        <p:spPr>
          <a:xfrm>
            <a:off x="1974333" y="4746575"/>
            <a:ext cx="8644269" cy="415498"/>
          </a:xfrm>
          <a:prstGeom prst="rect">
            <a:avLst/>
          </a:prstGeom>
          <a:noFill/>
          <a:ln w="3175">
            <a:solidFill>
              <a:schemeClr val="tx1"/>
            </a:solidFill>
            <a:prstDash val="dashDot"/>
          </a:ln>
        </p:spPr>
        <p:txBody>
          <a:bodyPr wrap="square" rtlCol="0">
            <a:spAutoFit/>
          </a:bodyPr>
          <a:lstStyle>
            <a:defPPr>
              <a:defRPr lang="es-CO"/>
            </a:defPPr>
            <a:lvl1pPr>
              <a:defRPr/>
            </a:lvl1pPr>
          </a:lstStyle>
          <a:p>
            <a:r>
              <a:rPr lang="es-MX" sz="1000" b="1" dirty="0"/>
              <a:t>EBIT:</a:t>
            </a:r>
            <a:r>
              <a:rPr lang="es-MX" sz="1000" dirty="0"/>
              <a:t> El cumplimiento se debe principalmente a los mayores ingresos derivados de los mayores volúmenes transportados, así como a los ingresos provenientes por indemnizaciones de siniestros.</a:t>
            </a:r>
          </a:p>
        </p:txBody>
      </p:sp>
      <p:sp>
        <p:nvSpPr>
          <p:cNvPr id="3" name="CuadroTexto 2">
            <a:extLst>
              <a:ext uri="{FF2B5EF4-FFF2-40B4-BE49-F238E27FC236}">
                <a16:creationId xmlns:a16="http://schemas.microsoft.com/office/drawing/2014/main" id="{DF21CB31-8E5B-6AC8-ED87-96159A836C57}"/>
              </a:ext>
            </a:extLst>
          </p:cNvPr>
          <p:cNvSpPr txBox="1"/>
          <p:nvPr/>
        </p:nvSpPr>
        <p:spPr>
          <a:xfrm>
            <a:off x="1325805" y="5636529"/>
            <a:ext cx="9144646" cy="253916"/>
          </a:xfrm>
          <a:prstGeom prst="rect">
            <a:avLst/>
          </a:prstGeom>
          <a:noFill/>
          <a:ln w="3175">
            <a:solidFill>
              <a:schemeClr val="tx1"/>
            </a:solidFill>
            <a:prstDash val="dashDot"/>
          </a:ln>
        </p:spPr>
        <p:txBody>
          <a:bodyPr wrap="square" rtlCol="0">
            <a:spAutoFit/>
          </a:bodyPr>
          <a:lstStyle>
            <a:defPPr>
              <a:defRPr lang="es-CO"/>
            </a:defPPr>
            <a:lvl1pPr>
              <a:defRPr/>
            </a:lvl1pPr>
          </a:lstStyle>
          <a:p>
            <a:r>
              <a:rPr lang="es-MX" sz="1000" b="1" dirty="0"/>
              <a:t>Costo por barril:</a:t>
            </a:r>
            <a:r>
              <a:rPr lang="es-MX" sz="1000" dirty="0"/>
              <a:t> El resultado se da principalmente  a mayores costos por mantenimientos correctivos en las estaciones con respecto al plan.</a:t>
            </a:r>
          </a:p>
        </p:txBody>
      </p:sp>
      <p:sp>
        <p:nvSpPr>
          <p:cNvPr id="5" name="CuadroTexto 4">
            <a:extLst>
              <a:ext uri="{FF2B5EF4-FFF2-40B4-BE49-F238E27FC236}">
                <a16:creationId xmlns:a16="http://schemas.microsoft.com/office/drawing/2014/main" id="{D807D728-4190-D149-A31C-DA7E38AD6ACD}"/>
              </a:ext>
            </a:extLst>
          </p:cNvPr>
          <p:cNvSpPr txBox="1"/>
          <p:nvPr/>
        </p:nvSpPr>
        <p:spPr>
          <a:xfrm>
            <a:off x="304479" y="6285683"/>
            <a:ext cx="12233170" cy="461665"/>
          </a:xfrm>
          <a:prstGeom prst="rect">
            <a:avLst/>
          </a:prstGeom>
          <a:noFill/>
          <a:ln w="3175">
            <a:noFill/>
            <a:prstDash val="dashDot"/>
          </a:ln>
        </p:spPr>
        <p:txBody>
          <a:bodyPr wrap="square" rtlCol="0">
            <a:spAutoFit/>
          </a:bodyPr>
          <a:lstStyle>
            <a:defPPr>
              <a:defRPr lang="es-CO"/>
            </a:defPPr>
            <a:lvl1pPr>
              <a:defRPr/>
            </a:lvl1pPr>
          </a:lstStyle>
          <a:p>
            <a:r>
              <a:rPr lang="es-MX" sz="800" dirty="0"/>
              <a:t>1/EBIT: Sensibilizó el plan por:* Tarifa brent -US$61K 87,16 Plan Vs 87,96 Real. * TRM -US$81K TRM Plan $4.200  Vs $4.193 Real. * Reversiones: Ingresos +US$8.075K Costos variables -US$1,164K.</a:t>
            </a:r>
          </a:p>
          <a:p>
            <a:r>
              <a:rPr lang="es-MX" sz="800" dirty="0"/>
              <a:t>2/ Sensibilizó el plan por efecto TRM: * Impuesto de renta US$11,477  K  * Diferencia en cambio US$ 3,128 K * Gastos financieros TRM US$ 3 K * Impuestos TRM US$ 7 </a:t>
            </a:r>
            <a:r>
              <a:rPr lang="es-MX" sz="800" dirty="0" err="1"/>
              <a:t>KTotal</a:t>
            </a:r>
            <a:r>
              <a:rPr lang="es-MX" sz="800" dirty="0"/>
              <a:t> US$ 14,615k</a:t>
            </a:r>
          </a:p>
          <a:p>
            <a:r>
              <a:rPr lang="es-MX" sz="800" dirty="0"/>
              <a:t>3/ Sensibilizó el real por:* Tarifa brent * TRM * Reversiones (costos variables) y </a:t>
            </a:r>
            <a:r>
              <a:rPr lang="es-MX" sz="800" dirty="0" err="1"/>
              <a:t>volÚmenes</a:t>
            </a:r>
            <a:r>
              <a:rPr lang="es-MX" sz="800" dirty="0"/>
              <a:t> </a:t>
            </a:r>
            <a:r>
              <a:rPr lang="es-MX" sz="800" dirty="0" err="1"/>
              <a:t>seg</a:t>
            </a:r>
            <a:r>
              <a:rPr lang="es-MX" sz="800" dirty="0"/>
              <a:t> II (13 </a:t>
            </a:r>
            <a:r>
              <a:rPr lang="es-MX" sz="800" dirty="0" err="1"/>
              <a:t>kbpd</a:t>
            </a:r>
            <a:r>
              <a:rPr lang="es-MX" sz="800" dirty="0"/>
              <a:t>)</a:t>
            </a:r>
          </a:p>
        </p:txBody>
      </p:sp>
      <p:graphicFrame>
        <p:nvGraphicFramePr>
          <p:cNvPr id="15" name="Tabla 14">
            <a:extLst>
              <a:ext uri="{FF2B5EF4-FFF2-40B4-BE49-F238E27FC236}">
                <a16:creationId xmlns:a16="http://schemas.microsoft.com/office/drawing/2014/main" id="{52F9EBEE-205D-249C-0041-9C257D54B241}"/>
              </a:ext>
            </a:extLst>
          </p:cNvPr>
          <p:cNvGraphicFramePr>
            <a:graphicFrameLocks noGrp="1"/>
          </p:cNvGraphicFramePr>
          <p:nvPr>
            <p:extLst>
              <p:ext uri="{D42A27DB-BD31-4B8C-83A1-F6EECF244321}">
                <p14:modId xmlns:p14="http://schemas.microsoft.com/office/powerpoint/2010/main" val="1520896363"/>
              </p:ext>
            </p:extLst>
          </p:nvPr>
        </p:nvGraphicFramePr>
        <p:xfrm>
          <a:off x="2017528" y="822405"/>
          <a:ext cx="8156944" cy="1102281"/>
        </p:xfrm>
        <a:graphic>
          <a:graphicData uri="http://schemas.openxmlformats.org/drawingml/2006/table">
            <a:tbl>
              <a:tblPr/>
              <a:tblGrid>
                <a:gridCol w="2028133">
                  <a:extLst>
                    <a:ext uri="{9D8B030D-6E8A-4147-A177-3AD203B41FA5}">
                      <a16:colId xmlns:a16="http://schemas.microsoft.com/office/drawing/2014/main" val="1792578397"/>
                    </a:ext>
                  </a:extLst>
                </a:gridCol>
                <a:gridCol w="2028133">
                  <a:extLst>
                    <a:ext uri="{9D8B030D-6E8A-4147-A177-3AD203B41FA5}">
                      <a16:colId xmlns:a16="http://schemas.microsoft.com/office/drawing/2014/main" val="1484645191"/>
                    </a:ext>
                  </a:extLst>
                </a:gridCol>
                <a:gridCol w="821616">
                  <a:extLst>
                    <a:ext uri="{9D8B030D-6E8A-4147-A177-3AD203B41FA5}">
                      <a16:colId xmlns:a16="http://schemas.microsoft.com/office/drawing/2014/main" val="411311243"/>
                    </a:ext>
                  </a:extLst>
                </a:gridCol>
                <a:gridCol w="1014066">
                  <a:extLst>
                    <a:ext uri="{9D8B030D-6E8A-4147-A177-3AD203B41FA5}">
                      <a16:colId xmlns:a16="http://schemas.microsoft.com/office/drawing/2014/main" val="1518457451"/>
                    </a:ext>
                  </a:extLst>
                </a:gridCol>
                <a:gridCol w="1132498">
                  <a:extLst>
                    <a:ext uri="{9D8B030D-6E8A-4147-A177-3AD203B41FA5}">
                      <a16:colId xmlns:a16="http://schemas.microsoft.com/office/drawing/2014/main" val="2533799738"/>
                    </a:ext>
                  </a:extLst>
                </a:gridCol>
                <a:gridCol w="1132498">
                  <a:extLst>
                    <a:ext uri="{9D8B030D-6E8A-4147-A177-3AD203B41FA5}">
                      <a16:colId xmlns:a16="http://schemas.microsoft.com/office/drawing/2014/main" val="1500272851"/>
                    </a:ext>
                  </a:extLst>
                </a:gridCol>
              </a:tblGrid>
              <a:tr h="93913">
                <a:tc>
                  <a:txBody>
                    <a:bodyPr/>
                    <a:lstStyle/>
                    <a:p>
                      <a:pPr algn="l" fontAlgn="b"/>
                      <a:endParaRPr lang="es-CO" sz="1000" b="0" i="0" u="none" strike="noStrike" dirty="0">
                        <a:solidFill>
                          <a:srgbClr val="000000"/>
                        </a:solidFill>
                        <a:effectLst/>
                        <a:latin typeface="Arial" panose="020B0604020202020204" pitchFamily="34" charset="0"/>
                      </a:endParaRPr>
                    </a:p>
                  </a:txBody>
                  <a:tcPr marL="5477" marR="5477" marT="5477"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rial" panose="020B0604020202020204" pitchFamily="34" charset="0"/>
                      </a:endParaRPr>
                    </a:p>
                  </a:txBody>
                  <a:tcPr marL="5477" marR="5477" marT="5477"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rial" panose="020B0604020202020204" pitchFamily="34" charset="0"/>
                      </a:endParaRPr>
                    </a:p>
                  </a:txBody>
                  <a:tcPr marL="5477" marR="5477" marT="5477" marB="0" anchor="b">
                    <a:lnL>
                      <a:noFill/>
                    </a:lnL>
                    <a:lnR>
                      <a:noFill/>
                    </a:lnR>
                    <a:lnT>
                      <a:noFill/>
                    </a:lnT>
                    <a:lnB w="6350" cap="flat" cmpd="sng" algn="ctr">
                      <a:solidFill>
                        <a:srgbClr val="BFBFBF"/>
                      </a:solidFill>
                      <a:prstDash val="solid"/>
                      <a:round/>
                      <a:headEnd type="none" w="med" len="med"/>
                      <a:tailEnd type="none" w="med" len="med"/>
                    </a:lnB>
                    <a:noFill/>
                  </a:tcPr>
                </a:tc>
                <a:tc gridSpan="3">
                  <a:txBody>
                    <a:bodyPr/>
                    <a:lstStyle/>
                    <a:p>
                      <a:pPr algn="ctr" fontAlgn="ctr"/>
                      <a:r>
                        <a:rPr lang="es-CO" sz="1000" b="1" i="0" u="none" strike="noStrike" dirty="0">
                          <a:solidFill>
                            <a:srgbClr val="000000"/>
                          </a:solidFill>
                          <a:effectLst/>
                          <a:highlight>
                            <a:srgbClr val="BFBFBF"/>
                          </a:highlight>
                          <a:latin typeface="Arial" panose="020B0604020202020204" pitchFamily="34" charset="0"/>
                        </a:rPr>
                        <a:t>Acumulados a marzo</a:t>
                      </a:r>
                    </a:p>
                  </a:txBody>
                  <a:tcPr marL="5477" marR="5477" marT="5477" marB="0" anchor="ctr">
                    <a:lnL>
                      <a:noFill/>
                    </a:lnL>
                    <a:lnR>
                      <a:noFill/>
                    </a:lnR>
                    <a:lnT>
                      <a:noFill/>
                    </a:lnT>
                    <a:lnB>
                      <a:noFill/>
                    </a:lnB>
                    <a:solidFill>
                      <a:srgbClr val="BFBFBF"/>
                    </a:solidFill>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482995635"/>
                  </a:ext>
                </a:extLst>
              </a:tr>
              <a:tr h="104833">
                <a:tc>
                  <a:txBody>
                    <a:bodyPr/>
                    <a:lstStyle/>
                    <a:p>
                      <a:pPr algn="ctr" rtl="0" fontAlgn="ctr"/>
                      <a:r>
                        <a:rPr lang="es-CO" sz="1000" b="1" i="0" u="none" strike="noStrike" dirty="0">
                          <a:solidFill>
                            <a:srgbClr val="FFFFFF"/>
                          </a:solidFill>
                          <a:effectLst/>
                          <a:highlight>
                            <a:srgbClr val="00954D"/>
                          </a:highlight>
                          <a:latin typeface="Arial" panose="020B0604020202020204" pitchFamily="34" charset="0"/>
                        </a:rPr>
                        <a:t>Foco GEE</a:t>
                      </a:r>
                    </a:p>
                  </a:txBody>
                  <a:tcPr marL="5477" marR="5477" marT="54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954D"/>
                    </a:solidFill>
                  </a:tcPr>
                </a:tc>
                <a:tc>
                  <a:txBody>
                    <a:bodyPr/>
                    <a:lstStyle/>
                    <a:p>
                      <a:pPr algn="ctr" rtl="0" fontAlgn="ctr"/>
                      <a:r>
                        <a:rPr lang="es-CO" sz="1000" b="1" i="0" u="none" strike="noStrike" dirty="0">
                          <a:solidFill>
                            <a:srgbClr val="FFFFFF"/>
                          </a:solidFill>
                          <a:effectLst/>
                          <a:highlight>
                            <a:srgbClr val="00954D"/>
                          </a:highlight>
                          <a:latin typeface="Arial" panose="020B0604020202020204" pitchFamily="34" charset="0"/>
                        </a:rPr>
                        <a:t>Indicador</a:t>
                      </a:r>
                    </a:p>
                  </a:txBody>
                  <a:tcPr marL="5477" marR="5477" marT="54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FFFFFF"/>
                          </a:solidFill>
                          <a:effectLst/>
                          <a:highlight>
                            <a:srgbClr val="00954D"/>
                          </a:highlight>
                          <a:latin typeface="Arial" panose="020B0604020202020204" pitchFamily="34" charset="0"/>
                        </a:rPr>
                        <a:t>Unidad</a:t>
                      </a:r>
                    </a:p>
                  </a:txBody>
                  <a:tcPr marL="5477" marR="5477" marT="54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000000"/>
                          </a:solidFill>
                          <a:effectLst/>
                          <a:highlight>
                            <a:srgbClr val="7EF244"/>
                          </a:highlight>
                          <a:latin typeface="Arial" panose="020B0604020202020204" pitchFamily="34" charset="0"/>
                        </a:rPr>
                        <a:t>Real</a:t>
                      </a:r>
                    </a:p>
                  </a:txBody>
                  <a:tcPr marL="5477" marR="5477" marT="54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7EF244"/>
                    </a:solidFill>
                  </a:tcPr>
                </a:tc>
                <a:tc>
                  <a:txBody>
                    <a:bodyPr/>
                    <a:lstStyle/>
                    <a:p>
                      <a:pPr algn="ctr" rtl="0" fontAlgn="ctr"/>
                      <a:r>
                        <a:rPr lang="es-CO" sz="1000" b="1" i="0" u="none" strike="noStrike" dirty="0">
                          <a:solidFill>
                            <a:srgbClr val="FFFFFF"/>
                          </a:solidFill>
                          <a:effectLst/>
                          <a:highlight>
                            <a:srgbClr val="00954D"/>
                          </a:highlight>
                          <a:latin typeface="Arial" panose="020B0604020202020204" pitchFamily="34" charset="0"/>
                        </a:rPr>
                        <a:t>Meta</a:t>
                      </a:r>
                    </a:p>
                  </a:txBody>
                  <a:tcPr marL="5477" marR="5477" marT="54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FFFFFF"/>
                          </a:solidFill>
                          <a:effectLst/>
                          <a:highlight>
                            <a:srgbClr val="00954D"/>
                          </a:highlight>
                          <a:latin typeface="Arial" panose="020B0604020202020204" pitchFamily="34" charset="0"/>
                        </a:rPr>
                        <a:t>Cumplimiento</a:t>
                      </a:r>
                    </a:p>
                  </a:txBody>
                  <a:tcPr marL="5477" marR="5477" marT="54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00954D"/>
                    </a:solidFill>
                  </a:tcPr>
                </a:tc>
                <a:extLst>
                  <a:ext uri="{0D108BD9-81ED-4DB2-BD59-A6C34878D82A}">
                    <a16:rowId xmlns:a16="http://schemas.microsoft.com/office/drawing/2014/main" val="1080025676"/>
                  </a:ext>
                </a:extLst>
              </a:tr>
              <a:tr h="122305">
                <a:tc rowSpan="3">
                  <a:txBody>
                    <a:bodyPr/>
                    <a:lstStyle/>
                    <a:p>
                      <a:pPr algn="ctr" rtl="0" fontAlgn="ctr"/>
                      <a:r>
                        <a:rPr lang="es-CO" sz="1000" b="1" i="0" u="none" strike="noStrike" dirty="0" err="1">
                          <a:solidFill>
                            <a:srgbClr val="000000"/>
                          </a:solidFill>
                          <a:effectLst/>
                          <a:highlight>
                            <a:srgbClr val="DDEBF7"/>
                          </a:highlight>
                          <a:latin typeface="Arial" panose="020B0604020202020204" pitchFamily="34" charset="0"/>
                        </a:rPr>
                        <a:t>SosTECnibilidad</a:t>
                      </a:r>
                      <a:r>
                        <a:rPr lang="es-CO" sz="1000" b="1" i="0" u="none" strike="noStrike" dirty="0">
                          <a:solidFill>
                            <a:srgbClr val="000000"/>
                          </a:solidFill>
                          <a:effectLst/>
                          <a:highlight>
                            <a:srgbClr val="DDEBF7"/>
                          </a:highlight>
                          <a:latin typeface="Arial" panose="020B0604020202020204" pitchFamily="34" charset="0"/>
                        </a:rPr>
                        <a:t> </a:t>
                      </a:r>
                      <a:br>
                        <a:rPr lang="es-CO" sz="1000" b="1" i="0" u="none" strike="noStrike" dirty="0">
                          <a:solidFill>
                            <a:srgbClr val="000000"/>
                          </a:solidFill>
                          <a:effectLst/>
                          <a:highlight>
                            <a:srgbClr val="DDEBF7"/>
                          </a:highlight>
                          <a:latin typeface="Arial" panose="020B0604020202020204" pitchFamily="34" charset="0"/>
                        </a:rPr>
                      </a:br>
                      <a:r>
                        <a:rPr lang="es-CO" sz="1000" b="1" i="0" u="none" strike="noStrike" dirty="0">
                          <a:solidFill>
                            <a:srgbClr val="000000"/>
                          </a:solidFill>
                          <a:effectLst/>
                          <a:highlight>
                            <a:srgbClr val="DDEBF7"/>
                          </a:highlight>
                          <a:latin typeface="Arial" panose="020B0604020202020204" pitchFamily="34" charset="0"/>
                        </a:rPr>
                        <a:t>(23%)</a:t>
                      </a:r>
                    </a:p>
                  </a:txBody>
                  <a:tcPr marL="5477" marR="5477" marT="5477" marB="0" anchor="ctr">
                    <a:lnL>
                      <a:noFill/>
                    </a:lnL>
                    <a:lnR>
                      <a:noFill/>
                    </a:lnR>
                    <a:lnT w="12700" cap="flat" cmpd="sng" algn="ctr">
                      <a:solidFill>
                        <a:srgbClr val="FFFFFF"/>
                      </a:solidFill>
                      <a:prstDash val="solid"/>
                      <a:round/>
                      <a:headEnd type="none" w="med" len="med"/>
                      <a:tailEnd type="none" w="med" len="med"/>
                    </a:lnT>
                    <a:lnB>
                      <a:noFill/>
                    </a:lnB>
                    <a:solidFill>
                      <a:srgbClr val="DDEBF7"/>
                    </a:solidFill>
                  </a:tcPr>
                </a:tc>
                <a:tc>
                  <a:txBody>
                    <a:bodyPr/>
                    <a:lstStyle/>
                    <a:p>
                      <a:pPr algn="ctr" rtl="0" fontAlgn="ctr"/>
                      <a:r>
                        <a:rPr lang="es-CO" sz="1000" b="1" i="0" u="none" strike="noStrike" dirty="0">
                          <a:solidFill>
                            <a:srgbClr val="000000"/>
                          </a:solidFill>
                          <a:effectLst/>
                          <a:latin typeface="Arial" panose="020B0604020202020204" pitchFamily="34" charset="0"/>
                        </a:rPr>
                        <a:t>Desarrollo territorial sostenible</a:t>
                      </a:r>
                    </a:p>
                  </a:txBody>
                  <a:tcPr marL="5477" marR="5477" marT="547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 </a:t>
                      </a:r>
                    </a:p>
                  </a:txBody>
                  <a:tcPr marL="5477" marR="5477" marT="547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highlight>
                            <a:srgbClr val="E2EFDA"/>
                          </a:highlight>
                          <a:latin typeface="Arial" panose="020B060402020202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es-CO" sz="1000" b="0" i="0" u="none" strike="noStrike" dirty="0">
                          <a:solidFill>
                            <a:srgbClr val="000000"/>
                          </a:solidFill>
                          <a:effectLst/>
                          <a:latin typeface="Arial" panose="020B060402020202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440567472"/>
                  </a:ext>
                </a:extLst>
              </a:tr>
              <a:tr h="170353">
                <a:tc vMerge="1">
                  <a:txBody>
                    <a:bodyPr/>
                    <a:lstStyle/>
                    <a:p>
                      <a:endParaRPr lang="es-CO"/>
                    </a:p>
                  </a:txBody>
                  <a:tcPr>
                    <a:lnT w="12700" cmpd="sng">
                      <a:noFill/>
                      <a:prstDash val="solid"/>
                    </a:lnT>
                  </a:tcPr>
                </a:tc>
                <a:tc>
                  <a:txBody>
                    <a:bodyPr/>
                    <a:lstStyle/>
                    <a:p>
                      <a:pPr algn="r" rtl="0" fontAlgn="ctr"/>
                      <a:r>
                        <a:rPr lang="es-MX" sz="1000" b="1" i="0" u="none" strike="noStrike" dirty="0">
                          <a:solidFill>
                            <a:srgbClr val="595959"/>
                          </a:solidFill>
                          <a:effectLst/>
                          <a:latin typeface="Arial" panose="020B0604020202020204" pitchFamily="34" charset="0"/>
                        </a:rPr>
                        <a:t>Portafolio de desarrollo sostenible inversión socio ambiental</a:t>
                      </a:r>
                    </a:p>
                  </a:txBody>
                  <a:tcPr marL="5477" marR="5477" marT="5477"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a:t>
                      </a:r>
                    </a:p>
                  </a:txBody>
                  <a:tcPr marL="5477" marR="5477" marT="547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highlight>
                            <a:srgbClr val="E2EFDA"/>
                          </a:highlight>
                          <a:latin typeface="Arial" panose="020B0604020202020204" pitchFamily="34" charset="0"/>
                        </a:rPr>
                        <a:t>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es-CO" sz="1000" b="0" i="0" u="none" strike="noStrike" dirty="0">
                          <a:solidFill>
                            <a:srgbClr val="000000"/>
                          </a:solidFill>
                          <a:effectLst/>
                          <a:latin typeface="Arial" panose="020B0604020202020204" pitchFamily="34" charset="0"/>
                        </a:rPr>
                        <a:t>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highlight>
                            <a:srgbClr val="C6E0B4"/>
                          </a:highlight>
                          <a:latin typeface="Arial" panose="020B060402020202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extLst>
                  <a:ext uri="{0D108BD9-81ED-4DB2-BD59-A6C34878D82A}">
                    <a16:rowId xmlns:a16="http://schemas.microsoft.com/office/drawing/2014/main" val="4241958960"/>
                  </a:ext>
                </a:extLst>
              </a:tr>
              <a:tr h="122305">
                <a:tc vMerge="1">
                  <a:txBody>
                    <a:bodyPr/>
                    <a:lstStyle/>
                    <a:p>
                      <a:endParaRPr lang="es-CO"/>
                    </a:p>
                  </a:txBody>
                  <a:tcPr/>
                </a:tc>
                <a:tc>
                  <a:txBody>
                    <a:bodyPr/>
                    <a:lstStyle/>
                    <a:p>
                      <a:pPr algn="r" rtl="0" fontAlgn="ctr"/>
                      <a:r>
                        <a:rPr lang="es-CO" sz="1000" b="1" i="0" u="none" strike="noStrike">
                          <a:solidFill>
                            <a:srgbClr val="595959"/>
                          </a:solidFill>
                          <a:effectLst/>
                          <a:latin typeface="Arial" panose="020B0604020202020204" pitchFamily="34" charset="0"/>
                        </a:rPr>
                        <a:t>Formulación de proyectos</a:t>
                      </a:r>
                    </a:p>
                  </a:txBody>
                  <a:tcPr marL="5477" marR="5477" marT="547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a:t>
                      </a:r>
                    </a:p>
                  </a:txBody>
                  <a:tcPr marL="5477" marR="5477" marT="547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highlight>
                            <a:srgbClr val="E2EFDA"/>
                          </a:highlight>
                          <a:latin typeface="Arial" panose="020B0604020202020204" pitchFamily="34" charset="0"/>
                        </a:rPr>
                        <a:t>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es-CO" sz="1000" b="0" i="0" u="none" strike="noStrike" dirty="0">
                          <a:solidFill>
                            <a:srgbClr val="000000"/>
                          </a:solidFill>
                          <a:effectLst/>
                          <a:latin typeface="Arial" panose="020B0604020202020204" pitchFamily="34" charset="0"/>
                        </a:rPr>
                        <a:t>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highlight>
                            <a:srgbClr val="C6E0B4"/>
                          </a:highlight>
                          <a:latin typeface="Arial" panose="020B060402020202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extLst>
                  <a:ext uri="{0D108BD9-81ED-4DB2-BD59-A6C34878D82A}">
                    <a16:rowId xmlns:a16="http://schemas.microsoft.com/office/drawing/2014/main" val="649955641"/>
                  </a:ext>
                </a:extLst>
              </a:tr>
            </a:tbl>
          </a:graphicData>
        </a:graphic>
      </p:graphicFrame>
      <p:graphicFrame>
        <p:nvGraphicFramePr>
          <p:cNvPr id="19" name="Tabla 18">
            <a:extLst>
              <a:ext uri="{FF2B5EF4-FFF2-40B4-BE49-F238E27FC236}">
                <a16:creationId xmlns:a16="http://schemas.microsoft.com/office/drawing/2014/main" id="{2DAE24E4-675E-772D-6C38-76C7EEEAFA5B}"/>
              </a:ext>
            </a:extLst>
          </p:cNvPr>
          <p:cNvGraphicFramePr>
            <a:graphicFrameLocks noGrp="1"/>
          </p:cNvGraphicFramePr>
          <p:nvPr>
            <p:extLst>
              <p:ext uri="{D42A27DB-BD31-4B8C-83A1-F6EECF244321}">
                <p14:modId xmlns:p14="http://schemas.microsoft.com/office/powerpoint/2010/main" val="1691962918"/>
              </p:ext>
            </p:extLst>
          </p:nvPr>
        </p:nvGraphicFramePr>
        <p:xfrm>
          <a:off x="2726086" y="2770769"/>
          <a:ext cx="7121713" cy="1699031"/>
        </p:xfrm>
        <a:graphic>
          <a:graphicData uri="http://schemas.openxmlformats.org/drawingml/2006/table">
            <a:tbl>
              <a:tblPr/>
              <a:tblGrid>
                <a:gridCol w="1770734">
                  <a:extLst>
                    <a:ext uri="{9D8B030D-6E8A-4147-A177-3AD203B41FA5}">
                      <a16:colId xmlns:a16="http://schemas.microsoft.com/office/drawing/2014/main" val="1835644085"/>
                    </a:ext>
                  </a:extLst>
                </a:gridCol>
                <a:gridCol w="1770734">
                  <a:extLst>
                    <a:ext uri="{9D8B030D-6E8A-4147-A177-3AD203B41FA5}">
                      <a16:colId xmlns:a16="http://schemas.microsoft.com/office/drawing/2014/main" val="3697504925"/>
                    </a:ext>
                  </a:extLst>
                </a:gridCol>
                <a:gridCol w="717342">
                  <a:extLst>
                    <a:ext uri="{9D8B030D-6E8A-4147-A177-3AD203B41FA5}">
                      <a16:colId xmlns:a16="http://schemas.microsoft.com/office/drawing/2014/main" val="3285655254"/>
                    </a:ext>
                  </a:extLst>
                </a:gridCol>
                <a:gridCol w="885367">
                  <a:extLst>
                    <a:ext uri="{9D8B030D-6E8A-4147-A177-3AD203B41FA5}">
                      <a16:colId xmlns:a16="http://schemas.microsoft.com/office/drawing/2014/main" val="2374981795"/>
                    </a:ext>
                  </a:extLst>
                </a:gridCol>
                <a:gridCol w="988768">
                  <a:extLst>
                    <a:ext uri="{9D8B030D-6E8A-4147-A177-3AD203B41FA5}">
                      <a16:colId xmlns:a16="http://schemas.microsoft.com/office/drawing/2014/main" val="3247145543"/>
                    </a:ext>
                  </a:extLst>
                </a:gridCol>
                <a:gridCol w="988768">
                  <a:extLst>
                    <a:ext uri="{9D8B030D-6E8A-4147-A177-3AD203B41FA5}">
                      <a16:colId xmlns:a16="http://schemas.microsoft.com/office/drawing/2014/main" val="100615901"/>
                    </a:ext>
                  </a:extLst>
                </a:gridCol>
              </a:tblGrid>
              <a:tr h="131299">
                <a:tc>
                  <a:txBody>
                    <a:bodyPr/>
                    <a:lstStyle/>
                    <a:p>
                      <a:pPr algn="l" fontAlgn="b"/>
                      <a:endParaRPr lang="es-CO" sz="1000" b="0" i="0" u="none" strike="noStrike" dirty="0">
                        <a:solidFill>
                          <a:srgbClr val="000000"/>
                        </a:solidFill>
                        <a:effectLst/>
                        <a:latin typeface="Arial" panose="020B0604020202020204" pitchFamily="34" charset="0"/>
                      </a:endParaRPr>
                    </a:p>
                  </a:txBody>
                  <a:tcPr marL="4568" marR="4568" marT="4568"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rial" panose="020B0604020202020204" pitchFamily="34" charset="0"/>
                      </a:endParaRPr>
                    </a:p>
                  </a:txBody>
                  <a:tcPr marL="4568" marR="4568" marT="4568"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dirty="0">
                        <a:solidFill>
                          <a:srgbClr val="000000"/>
                        </a:solidFill>
                        <a:effectLst/>
                        <a:latin typeface="Arial" panose="020B0604020202020204" pitchFamily="34" charset="0"/>
                      </a:endParaRPr>
                    </a:p>
                  </a:txBody>
                  <a:tcPr marL="4568" marR="4568" marT="4568" marB="0" anchor="b">
                    <a:lnL>
                      <a:noFill/>
                    </a:lnL>
                    <a:lnR>
                      <a:noFill/>
                    </a:lnR>
                    <a:lnT>
                      <a:noFill/>
                    </a:lnT>
                    <a:lnB w="6350" cap="flat" cmpd="sng" algn="ctr">
                      <a:solidFill>
                        <a:srgbClr val="BFBFBF"/>
                      </a:solidFill>
                      <a:prstDash val="solid"/>
                      <a:round/>
                      <a:headEnd type="none" w="med" len="med"/>
                      <a:tailEnd type="none" w="med" len="med"/>
                    </a:lnB>
                    <a:noFill/>
                  </a:tcPr>
                </a:tc>
                <a:tc gridSpan="3">
                  <a:txBody>
                    <a:bodyPr/>
                    <a:lstStyle/>
                    <a:p>
                      <a:pPr algn="ctr" fontAlgn="ctr"/>
                      <a:r>
                        <a:rPr lang="es-CO" sz="1000" b="1" i="0" u="none" strike="noStrike" dirty="0">
                          <a:solidFill>
                            <a:srgbClr val="000000"/>
                          </a:solidFill>
                          <a:effectLst/>
                          <a:highlight>
                            <a:srgbClr val="BFBFBF"/>
                          </a:highlight>
                          <a:latin typeface="Arial" panose="020B0604020202020204" pitchFamily="34" charset="0"/>
                        </a:rPr>
                        <a:t>Acumulados a marzo</a:t>
                      </a:r>
                    </a:p>
                  </a:txBody>
                  <a:tcPr marL="4568" marR="4568" marT="4568" marB="0" anchor="ctr">
                    <a:lnL>
                      <a:noFill/>
                    </a:lnL>
                    <a:lnR>
                      <a:noFill/>
                    </a:lnR>
                    <a:lnT>
                      <a:noFill/>
                    </a:lnT>
                    <a:lnB>
                      <a:noFill/>
                    </a:lnB>
                    <a:solidFill>
                      <a:srgbClr val="BFBFBF"/>
                    </a:solidFill>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4091129674"/>
                  </a:ext>
                </a:extLst>
              </a:tr>
              <a:tr h="131299">
                <a:tc>
                  <a:txBody>
                    <a:bodyPr/>
                    <a:lstStyle/>
                    <a:p>
                      <a:pPr algn="ctr" rtl="0" fontAlgn="ctr"/>
                      <a:r>
                        <a:rPr lang="es-CO" sz="1000" b="1" i="0" u="none" strike="noStrike" dirty="0">
                          <a:solidFill>
                            <a:srgbClr val="FFFFFF"/>
                          </a:solidFill>
                          <a:effectLst/>
                          <a:highlight>
                            <a:srgbClr val="00954D"/>
                          </a:highlight>
                          <a:latin typeface="Arial" panose="020B0604020202020204" pitchFamily="34" charset="0"/>
                        </a:rPr>
                        <a:t>Foco GEE</a:t>
                      </a:r>
                    </a:p>
                  </a:txBody>
                  <a:tcPr marL="4568" marR="4568" marT="45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FFFFFF"/>
                          </a:solidFill>
                          <a:effectLst/>
                          <a:highlight>
                            <a:srgbClr val="00954D"/>
                          </a:highlight>
                          <a:latin typeface="Arial" panose="020B0604020202020204" pitchFamily="34" charset="0"/>
                        </a:rPr>
                        <a:t>Indicador</a:t>
                      </a:r>
                    </a:p>
                  </a:txBody>
                  <a:tcPr marL="4568" marR="4568" marT="45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FFFFFF"/>
                          </a:solidFill>
                          <a:effectLst/>
                          <a:highlight>
                            <a:srgbClr val="00954D"/>
                          </a:highlight>
                          <a:latin typeface="Arial" panose="020B0604020202020204" pitchFamily="34" charset="0"/>
                        </a:rPr>
                        <a:t>Unidad</a:t>
                      </a:r>
                    </a:p>
                  </a:txBody>
                  <a:tcPr marL="4568" marR="4568" marT="45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dirty="0">
                          <a:solidFill>
                            <a:srgbClr val="000000"/>
                          </a:solidFill>
                          <a:effectLst/>
                          <a:highlight>
                            <a:srgbClr val="7EF244"/>
                          </a:highlight>
                          <a:latin typeface="Arial" panose="020B0604020202020204" pitchFamily="34" charset="0"/>
                        </a:rPr>
                        <a:t>Real</a:t>
                      </a:r>
                    </a:p>
                  </a:txBody>
                  <a:tcPr marL="4568" marR="4568" marT="45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7EF244"/>
                    </a:solidFill>
                  </a:tcPr>
                </a:tc>
                <a:tc>
                  <a:txBody>
                    <a:bodyPr/>
                    <a:lstStyle/>
                    <a:p>
                      <a:pPr algn="ctr" rtl="0" fontAlgn="ctr"/>
                      <a:r>
                        <a:rPr lang="es-CO" sz="1000" b="1" i="0" u="none" strike="noStrike" dirty="0">
                          <a:solidFill>
                            <a:srgbClr val="FFFFFF"/>
                          </a:solidFill>
                          <a:effectLst/>
                          <a:highlight>
                            <a:srgbClr val="00954D"/>
                          </a:highlight>
                          <a:latin typeface="Arial" panose="020B0604020202020204" pitchFamily="34" charset="0"/>
                        </a:rPr>
                        <a:t>Meta</a:t>
                      </a:r>
                    </a:p>
                  </a:txBody>
                  <a:tcPr marL="4568" marR="4568" marT="45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FFFFFF"/>
                          </a:solidFill>
                          <a:effectLst/>
                          <a:highlight>
                            <a:srgbClr val="00954D"/>
                          </a:highlight>
                          <a:latin typeface="Arial" panose="020B0604020202020204" pitchFamily="34" charset="0"/>
                        </a:rPr>
                        <a:t>Cumplimiento</a:t>
                      </a:r>
                    </a:p>
                  </a:txBody>
                  <a:tcPr marL="4568" marR="4568" marT="45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00954D"/>
                    </a:solidFill>
                  </a:tcPr>
                </a:tc>
                <a:extLst>
                  <a:ext uri="{0D108BD9-81ED-4DB2-BD59-A6C34878D82A}">
                    <a16:rowId xmlns:a16="http://schemas.microsoft.com/office/drawing/2014/main" val="3010201988"/>
                  </a:ext>
                </a:extLst>
              </a:tr>
              <a:tr h="417764">
                <a:tc rowSpan="4">
                  <a:txBody>
                    <a:bodyPr/>
                    <a:lstStyle/>
                    <a:p>
                      <a:pPr algn="ctr" rtl="0" fontAlgn="ctr"/>
                      <a:r>
                        <a:rPr lang="es-CO" sz="1000" b="1" i="0" u="none" strike="noStrike" dirty="0">
                          <a:solidFill>
                            <a:srgbClr val="000000"/>
                          </a:solidFill>
                          <a:effectLst/>
                          <a:highlight>
                            <a:srgbClr val="DDEBF7"/>
                          </a:highlight>
                          <a:latin typeface="Arial" panose="020B0604020202020204" pitchFamily="34" charset="0"/>
                        </a:rPr>
                        <a:t>Retornos competitivos</a:t>
                      </a:r>
                      <a:br>
                        <a:rPr lang="es-CO" sz="1000" b="1" i="0" u="none" strike="noStrike" dirty="0">
                          <a:solidFill>
                            <a:srgbClr val="000000"/>
                          </a:solidFill>
                          <a:effectLst/>
                          <a:highlight>
                            <a:srgbClr val="DDEBF7"/>
                          </a:highlight>
                          <a:latin typeface="Arial" panose="020B0604020202020204" pitchFamily="34" charset="0"/>
                        </a:rPr>
                      </a:br>
                      <a:r>
                        <a:rPr lang="es-CO" sz="1000" b="1" i="0" u="none" strike="noStrike" dirty="0">
                          <a:solidFill>
                            <a:srgbClr val="000000"/>
                          </a:solidFill>
                          <a:effectLst/>
                          <a:highlight>
                            <a:srgbClr val="DDEBF7"/>
                          </a:highlight>
                          <a:latin typeface="Arial" panose="020B0604020202020204" pitchFamily="34" charset="0"/>
                        </a:rPr>
                        <a:t> (52%)</a:t>
                      </a:r>
                    </a:p>
                  </a:txBody>
                  <a:tcPr marL="4568" marR="4568" marT="45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DEBF7"/>
                    </a:solidFill>
                  </a:tcPr>
                </a:tc>
                <a:tc>
                  <a:txBody>
                    <a:bodyPr/>
                    <a:lstStyle/>
                    <a:p>
                      <a:pPr algn="ctr" rtl="0" fontAlgn="ctr"/>
                      <a:r>
                        <a:rPr lang="es-CO" sz="1000" b="1" i="0" u="none" strike="noStrike" dirty="0">
                          <a:solidFill>
                            <a:srgbClr val="000000"/>
                          </a:solidFill>
                          <a:effectLst/>
                          <a:latin typeface="Arial" panose="020B0604020202020204" pitchFamily="34" charset="0"/>
                        </a:rPr>
                        <a:t>EBIT</a:t>
                      </a:r>
                      <a:r>
                        <a:rPr lang="es-CO" sz="800" b="0" i="0" u="none" strike="noStrike" dirty="0">
                          <a:solidFill>
                            <a:srgbClr val="000000"/>
                          </a:solidFill>
                          <a:effectLst/>
                          <a:latin typeface="Arial" panose="020B0604020202020204" pitchFamily="34" charset="0"/>
                        </a:rPr>
                        <a:t>/1</a:t>
                      </a:r>
                    </a:p>
                  </a:txBody>
                  <a:tcPr marL="4568" marR="4568" marT="4568" marB="0" anchor="ctr">
                    <a:lnL w="12700" cap="flat" cmpd="sng" algn="ctr">
                      <a:solidFill>
                        <a:srgbClr val="FFFFF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US$M</a:t>
                      </a:r>
                    </a:p>
                  </a:txBody>
                  <a:tcPr marL="4568" marR="4568" marT="456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US$ 312 M</a:t>
                      </a:r>
                    </a:p>
                  </a:txBody>
                  <a:tcPr marL="4568" marR="4568" marT="456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ctr" rtl="0" fontAlgn="ctr"/>
                      <a:r>
                        <a:rPr lang="es-CO" sz="1000" b="0" i="0" u="none" strike="noStrike" dirty="0">
                          <a:solidFill>
                            <a:srgbClr val="000000"/>
                          </a:solidFill>
                          <a:effectLst/>
                          <a:highlight>
                            <a:srgbClr val="FFFFFF"/>
                          </a:highlight>
                          <a:latin typeface="Arial" panose="020B0604020202020204" pitchFamily="34" charset="0"/>
                        </a:rPr>
                        <a:t>US$ 302 M</a:t>
                      </a:r>
                    </a:p>
                  </a:txBody>
                  <a:tcPr marL="4568" marR="4568" marT="456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es-CO" sz="1000" b="0" i="0" u="none" strike="noStrike" dirty="0">
                          <a:solidFill>
                            <a:srgbClr val="000000"/>
                          </a:solidFill>
                          <a:effectLst/>
                          <a:highlight>
                            <a:srgbClr val="C6E0B4"/>
                          </a:highlight>
                          <a:latin typeface="Arial" panose="020B0604020202020204" pitchFamily="34" charset="0"/>
                        </a:rPr>
                        <a:t>103%</a:t>
                      </a:r>
                    </a:p>
                  </a:txBody>
                  <a:tcPr marL="4568" marR="4568" marT="456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extLst>
                  <a:ext uri="{0D108BD9-81ED-4DB2-BD59-A6C34878D82A}">
                    <a16:rowId xmlns:a16="http://schemas.microsoft.com/office/drawing/2014/main" val="3036201001"/>
                  </a:ext>
                </a:extLst>
              </a:tr>
              <a:tr h="490748">
                <a:tc vMerge="1">
                  <a:txBody>
                    <a:bodyPr/>
                    <a:lstStyle/>
                    <a:p>
                      <a:endParaRPr lang="es-CO"/>
                    </a:p>
                  </a:txBody>
                  <a:tcPr/>
                </a:tc>
                <a:tc>
                  <a:txBody>
                    <a:bodyPr/>
                    <a:lstStyle/>
                    <a:p>
                      <a:pPr algn="ctr" rtl="0" fontAlgn="ctr"/>
                      <a:r>
                        <a:rPr lang="es-CO" sz="1000" b="1" i="0" u="none" strike="noStrike" dirty="0">
                          <a:solidFill>
                            <a:srgbClr val="000000"/>
                          </a:solidFill>
                          <a:effectLst/>
                          <a:latin typeface="Arial" panose="020B0604020202020204" pitchFamily="34" charset="0"/>
                        </a:rPr>
                        <a:t>Margen Utilidad Neta</a:t>
                      </a:r>
                      <a:r>
                        <a:rPr lang="es-CO" sz="800" b="0" i="0" u="none" strike="noStrike" dirty="0">
                          <a:solidFill>
                            <a:srgbClr val="000000"/>
                          </a:solidFill>
                          <a:effectLst/>
                          <a:latin typeface="Arial" panose="020B0604020202020204" pitchFamily="34" charset="0"/>
                        </a:rPr>
                        <a:t>/2</a:t>
                      </a:r>
                    </a:p>
                  </a:txBody>
                  <a:tcPr marL="4568" marR="4568" marT="4568" marB="0" anchor="ctr">
                    <a:lnL w="12700" cap="flat" cmpd="sng" algn="ctr">
                      <a:solidFill>
                        <a:srgbClr val="FFFFF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000000"/>
                          </a:solidFill>
                          <a:effectLst/>
                          <a:latin typeface="Arial" panose="020B0604020202020204" pitchFamily="34" charset="0"/>
                        </a:rPr>
                        <a:t>%</a:t>
                      </a:r>
                    </a:p>
                  </a:txBody>
                  <a:tcPr marL="4568" marR="4568" marT="456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61,9%</a:t>
                      </a:r>
                    </a:p>
                  </a:txBody>
                  <a:tcPr marL="4568" marR="4568" marT="456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ctr" rtl="0" fontAlgn="ctr"/>
                      <a:r>
                        <a:rPr lang="es-CO" sz="1000" b="0" i="0" u="none" strike="noStrike" dirty="0">
                          <a:solidFill>
                            <a:srgbClr val="000000"/>
                          </a:solidFill>
                          <a:effectLst/>
                          <a:latin typeface="Arial" panose="020B0604020202020204" pitchFamily="34" charset="0"/>
                        </a:rPr>
                        <a:t>61,0%</a:t>
                      </a:r>
                    </a:p>
                  </a:txBody>
                  <a:tcPr marL="4568" marR="4568" marT="456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highlight>
                            <a:srgbClr val="C6E0B4"/>
                          </a:highlight>
                          <a:latin typeface="Arial" panose="020B0604020202020204" pitchFamily="34" charset="0"/>
                        </a:rPr>
                        <a:t>101%</a:t>
                      </a:r>
                    </a:p>
                  </a:txBody>
                  <a:tcPr marL="4568" marR="4568" marT="456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extLst>
                  <a:ext uri="{0D108BD9-81ED-4DB2-BD59-A6C34878D82A}">
                    <a16:rowId xmlns:a16="http://schemas.microsoft.com/office/drawing/2014/main" val="4004952604"/>
                  </a:ext>
                </a:extLst>
              </a:tr>
              <a:tr h="319615">
                <a:tc vMerge="1">
                  <a:txBody>
                    <a:bodyPr/>
                    <a:lstStyle/>
                    <a:p>
                      <a:endParaRPr lang="es-CO"/>
                    </a:p>
                  </a:txBody>
                  <a:tcPr/>
                </a:tc>
                <a:tc>
                  <a:txBody>
                    <a:bodyPr/>
                    <a:lstStyle/>
                    <a:p>
                      <a:pPr algn="ctr" rtl="0" fontAlgn="ctr"/>
                      <a:r>
                        <a:rPr lang="es-CO" sz="1000" b="1" i="0" u="none" strike="noStrike" dirty="0">
                          <a:solidFill>
                            <a:srgbClr val="000000"/>
                          </a:solidFill>
                          <a:effectLst/>
                          <a:latin typeface="Arial" panose="020B0604020202020204" pitchFamily="34" charset="0"/>
                        </a:rPr>
                        <a:t>Costo por barril</a:t>
                      </a:r>
                      <a:r>
                        <a:rPr lang="es-CO" sz="800" b="1" i="0" u="none" strike="noStrike" dirty="0">
                          <a:solidFill>
                            <a:srgbClr val="000000"/>
                          </a:solidFill>
                          <a:effectLst/>
                          <a:latin typeface="Arial" panose="020B0604020202020204" pitchFamily="34" charset="0"/>
                        </a:rPr>
                        <a:t>/3</a:t>
                      </a:r>
                    </a:p>
                  </a:txBody>
                  <a:tcPr marL="4568" marR="4568" marT="4568" marB="0" anchor="ctr">
                    <a:lnL w="12700" cap="flat" cmpd="sng" algn="ctr">
                      <a:solidFill>
                        <a:srgbClr val="FFFFF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USD/BL</a:t>
                      </a:r>
                    </a:p>
                  </a:txBody>
                  <a:tcPr marL="4568" marR="4568" marT="456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0,91</a:t>
                      </a:r>
                    </a:p>
                  </a:txBody>
                  <a:tcPr marL="4568" marR="4568" marT="456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ctr" rtl="0" fontAlgn="ctr"/>
                      <a:r>
                        <a:rPr lang="es-CO" sz="1000" b="0" i="0" u="none" strike="noStrike" dirty="0">
                          <a:solidFill>
                            <a:srgbClr val="000000"/>
                          </a:solidFill>
                          <a:effectLst/>
                          <a:latin typeface="Arial" panose="020B0604020202020204" pitchFamily="34" charset="0"/>
                        </a:rPr>
                        <a:t>0,89</a:t>
                      </a:r>
                    </a:p>
                  </a:txBody>
                  <a:tcPr marL="4568" marR="4568" marT="456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0%</a:t>
                      </a:r>
                    </a:p>
                  </a:txBody>
                  <a:tcPr marL="4568" marR="4568" marT="456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0000"/>
                    </a:solidFill>
                  </a:tcPr>
                </a:tc>
                <a:extLst>
                  <a:ext uri="{0D108BD9-81ED-4DB2-BD59-A6C34878D82A}">
                    <a16:rowId xmlns:a16="http://schemas.microsoft.com/office/drawing/2014/main" val="2956049478"/>
                  </a:ext>
                </a:extLst>
              </a:tr>
              <a:tr h="140933">
                <a:tc vMerge="1">
                  <a:txBody>
                    <a:bodyPr/>
                    <a:lstStyle/>
                    <a:p>
                      <a:endParaRPr lang="es-CO"/>
                    </a:p>
                  </a:txBody>
                  <a:tcPr/>
                </a:tc>
                <a:tc>
                  <a:txBody>
                    <a:bodyPr/>
                    <a:lstStyle/>
                    <a:p>
                      <a:pPr algn="ctr" rtl="0" fontAlgn="ctr"/>
                      <a:r>
                        <a:rPr lang="es-CO" sz="1000" b="1" i="0" u="none" strike="noStrike" dirty="0">
                          <a:solidFill>
                            <a:srgbClr val="000000"/>
                          </a:solidFill>
                          <a:effectLst/>
                          <a:latin typeface="Arial" panose="020B0604020202020204" pitchFamily="34" charset="0"/>
                        </a:rPr>
                        <a:t>Regulación</a:t>
                      </a:r>
                      <a:r>
                        <a:rPr lang="es-CO" sz="800" b="1" i="0" u="none" strike="noStrike" dirty="0">
                          <a:solidFill>
                            <a:srgbClr val="000000"/>
                          </a:solidFill>
                          <a:effectLst/>
                          <a:latin typeface="Arial" panose="020B0604020202020204" pitchFamily="34" charset="0"/>
                        </a:rPr>
                        <a:t>/4</a:t>
                      </a:r>
                    </a:p>
                  </a:txBody>
                  <a:tcPr marL="4568" marR="4568" marT="4568" marB="0" anchor="ctr">
                    <a:lnL w="12700" cap="flat" cmpd="sng" algn="ctr">
                      <a:solidFill>
                        <a:srgbClr val="FFFFF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chemeClr val="accent3">
                        <a:lumMod val="40000"/>
                        <a:lumOff val="60000"/>
                      </a:schemeClr>
                    </a:solidFill>
                  </a:tcPr>
                </a:tc>
                <a:tc>
                  <a:txBody>
                    <a:bodyPr/>
                    <a:lstStyle/>
                    <a:p>
                      <a:pPr algn="ctr" rtl="0" fontAlgn="ctr"/>
                      <a:r>
                        <a:rPr lang="es-CO" sz="1000" b="0" i="0" u="none" strike="noStrike" dirty="0">
                          <a:solidFill>
                            <a:srgbClr val="000000"/>
                          </a:solidFill>
                          <a:effectLst/>
                          <a:latin typeface="Arial" panose="020B0604020202020204" pitchFamily="34" charset="0"/>
                        </a:rPr>
                        <a:t>%</a:t>
                      </a:r>
                    </a:p>
                  </a:txBody>
                  <a:tcPr marL="4568" marR="4568" marT="456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chemeClr val="accent3">
                        <a:lumMod val="40000"/>
                        <a:lumOff val="60000"/>
                      </a:schemeClr>
                    </a:solidFill>
                  </a:tcPr>
                </a:tc>
                <a:tc>
                  <a:txBody>
                    <a:bodyPr/>
                    <a:lstStyle/>
                    <a:p>
                      <a:pPr algn="ctr" rtl="0" fontAlgn="ctr"/>
                      <a:endParaRPr lang="es-CO" sz="1000" b="0" i="0" u="none" strike="noStrike" dirty="0">
                        <a:solidFill>
                          <a:srgbClr val="000000"/>
                        </a:solidFill>
                        <a:effectLst/>
                        <a:latin typeface="Arial" panose="020B0604020202020204" pitchFamily="34" charset="0"/>
                      </a:endParaRPr>
                    </a:p>
                  </a:txBody>
                  <a:tcPr marL="4568" marR="4568" marT="456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40000"/>
                        <a:lumOff val="60000"/>
                      </a:schemeClr>
                    </a:solidFill>
                  </a:tcPr>
                </a:tc>
                <a:tc>
                  <a:txBody>
                    <a:bodyPr/>
                    <a:lstStyle/>
                    <a:p>
                      <a:pPr algn="ctr" rtl="0" fontAlgn="ctr"/>
                      <a:endParaRPr lang="es-CO" sz="1000" b="0" i="0" u="none" strike="noStrike" dirty="0">
                        <a:solidFill>
                          <a:srgbClr val="000000"/>
                        </a:solidFill>
                        <a:effectLst/>
                        <a:latin typeface="Arial" panose="020B0604020202020204" pitchFamily="34" charset="0"/>
                      </a:endParaRPr>
                    </a:p>
                  </a:txBody>
                  <a:tcPr marL="4568" marR="4568" marT="456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40000"/>
                        <a:lumOff val="60000"/>
                      </a:schemeClr>
                    </a:solidFill>
                  </a:tcPr>
                </a:tc>
                <a:tc>
                  <a:txBody>
                    <a:bodyPr/>
                    <a:lstStyle/>
                    <a:p>
                      <a:pPr algn="ctr" rtl="0" fontAlgn="ctr"/>
                      <a:endParaRPr lang="es-CO" sz="1000" b="0" i="0" u="none" strike="noStrike" dirty="0">
                        <a:solidFill>
                          <a:srgbClr val="000000"/>
                        </a:solidFill>
                        <a:effectLst/>
                        <a:highlight>
                          <a:srgbClr val="C6E0B4"/>
                        </a:highlight>
                        <a:latin typeface="Arial" panose="020B0604020202020204" pitchFamily="34" charset="0"/>
                      </a:endParaRPr>
                    </a:p>
                  </a:txBody>
                  <a:tcPr marL="4568" marR="4568" marT="456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371070322"/>
                  </a:ext>
                </a:extLst>
              </a:tr>
            </a:tbl>
          </a:graphicData>
        </a:graphic>
      </p:graphicFrame>
      <p:sp>
        <p:nvSpPr>
          <p:cNvPr id="20" name="CuadroTexto 19">
            <a:extLst>
              <a:ext uri="{FF2B5EF4-FFF2-40B4-BE49-F238E27FC236}">
                <a16:creationId xmlns:a16="http://schemas.microsoft.com/office/drawing/2014/main" id="{62024CF6-83CB-4C1F-DF6A-AA0AD101428A}"/>
              </a:ext>
            </a:extLst>
          </p:cNvPr>
          <p:cNvSpPr txBox="1"/>
          <p:nvPr/>
        </p:nvSpPr>
        <p:spPr>
          <a:xfrm>
            <a:off x="1590352" y="5201430"/>
            <a:ext cx="9011296" cy="400110"/>
          </a:xfrm>
          <a:prstGeom prst="rect">
            <a:avLst/>
          </a:prstGeom>
          <a:noFill/>
          <a:ln w="3175">
            <a:solidFill>
              <a:schemeClr val="tx1"/>
            </a:solidFill>
            <a:prstDash val="dashDot"/>
          </a:ln>
        </p:spPr>
        <p:txBody>
          <a:bodyPr wrap="square" rtlCol="0">
            <a:spAutoFit/>
          </a:bodyPr>
          <a:lstStyle>
            <a:defPPr>
              <a:defRPr lang="es-CO"/>
            </a:defPPr>
            <a:lvl1pPr>
              <a:defRPr/>
            </a:lvl1pPr>
          </a:lstStyle>
          <a:p>
            <a:r>
              <a:rPr lang="es-MX" sz="1000" b="1" dirty="0"/>
              <a:t>Margen utilidad neta: </a:t>
            </a:r>
            <a:r>
              <a:rPr lang="es-MX" sz="1000" dirty="0"/>
              <a:t>El cumplimiento acumulado a marzo se da principalmente por mayores ingresos financieros (monetizaciones) e indemnizaciones de siniestros recibidas.</a:t>
            </a:r>
          </a:p>
        </p:txBody>
      </p:sp>
      <p:sp>
        <p:nvSpPr>
          <p:cNvPr id="2" name="CuadroTexto 1">
            <a:extLst>
              <a:ext uri="{FF2B5EF4-FFF2-40B4-BE49-F238E27FC236}">
                <a16:creationId xmlns:a16="http://schemas.microsoft.com/office/drawing/2014/main" id="{B746275E-038A-6048-5141-E12A05828580}"/>
              </a:ext>
            </a:extLst>
          </p:cNvPr>
          <p:cNvSpPr txBox="1"/>
          <p:nvPr/>
        </p:nvSpPr>
        <p:spPr>
          <a:xfrm>
            <a:off x="579993" y="5900070"/>
            <a:ext cx="9755705" cy="400110"/>
          </a:xfrm>
          <a:prstGeom prst="rect">
            <a:avLst/>
          </a:prstGeom>
          <a:noFill/>
          <a:ln w="3175">
            <a:solidFill>
              <a:schemeClr val="tx1"/>
            </a:solidFill>
            <a:prstDash val="dashDot"/>
          </a:ln>
        </p:spPr>
        <p:txBody>
          <a:bodyPr wrap="square" rtlCol="0">
            <a:spAutoFit/>
          </a:bodyPr>
          <a:lstStyle>
            <a:defPPr>
              <a:defRPr lang="es-CO"/>
            </a:defPPr>
            <a:lvl1pPr>
              <a:defRPr/>
            </a:lvl1pPr>
          </a:lstStyle>
          <a:p>
            <a:r>
              <a:rPr lang="es-MX" sz="1000" b="1" dirty="0"/>
              <a:t>Regulación:</a:t>
            </a:r>
            <a:r>
              <a:rPr lang="es-MX" sz="1000" dirty="0"/>
              <a:t> </a:t>
            </a:r>
            <a:r>
              <a:rPr lang="es-CO" sz="1000" dirty="0"/>
              <a:t>Como no se ha emitido Resolución Tarifaria el 20%  de este indicador se redistribuyó en los indicadores financieros (Retornos Competitivos) a prorrata. En este frente, se realizó un </a:t>
            </a:r>
            <a:r>
              <a:rPr lang="es-MX" sz="1000" dirty="0"/>
              <a:t>análisis con </a:t>
            </a:r>
            <a:r>
              <a:rPr lang="es-MX" sz="1000" dirty="0" err="1"/>
              <a:t>Plot</a:t>
            </a:r>
            <a:r>
              <a:rPr lang="es-MX" sz="1000" dirty="0"/>
              <a:t> Consultores para llevar los temas más relevantes al MME con ocasión de los cambios que se dieron con documento de conclusiones realizado internamente.</a:t>
            </a:r>
          </a:p>
        </p:txBody>
      </p:sp>
    </p:spTree>
    <p:extLst>
      <p:ext uri="{BB962C8B-B14F-4D97-AF65-F5344CB8AC3E}">
        <p14:creationId xmlns:p14="http://schemas.microsoft.com/office/powerpoint/2010/main" val="127505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74EA5B12-AA75-D9C5-68CF-4A8C8E3477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20" y="0"/>
            <a:ext cx="254000" cy="6858000"/>
          </a:xfrm>
          <a:prstGeom prst="rect">
            <a:avLst/>
          </a:prstGeom>
        </p:spPr>
      </p:pic>
      <p:sp>
        <p:nvSpPr>
          <p:cNvPr id="30" name="CuadroTexto 29">
            <a:extLst>
              <a:ext uri="{FF2B5EF4-FFF2-40B4-BE49-F238E27FC236}">
                <a16:creationId xmlns:a16="http://schemas.microsoft.com/office/drawing/2014/main" id="{E5DCB22C-CA0E-DB59-420F-4477EB07C681}"/>
              </a:ext>
            </a:extLst>
          </p:cNvPr>
          <p:cNvSpPr txBox="1"/>
          <p:nvPr/>
        </p:nvSpPr>
        <p:spPr>
          <a:xfrm>
            <a:off x="614917" y="-40171"/>
            <a:ext cx="4843215" cy="671851"/>
          </a:xfrm>
          <a:prstGeom prst="rect">
            <a:avLst/>
          </a:prstGeom>
          <a:noFill/>
        </p:spPr>
        <p:txBody>
          <a:bodyPr wrap="square" rtlCol="0">
            <a:spAutoFit/>
          </a:bodyPr>
          <a:lstStyle/>
          <a:p>
            <a:pPr marL="0" marR="0" lvl="0" indent="0" defTabSz="914377" rtl="0" eaLnBrk="1" fontAlgn="auto" latinLnBrk="0" hangingPunct="1">
              <a:lnSpc>
                <a:spcPct val="150000"/>
              </a:lnSpc>
              <a:spcBef>
                <a:spcPts val="0"/>
              </a:spcBef>
              <a:spcAft>
                <a:spcPts val="0"/>
              </a:spcAft>
              <a:buClrTx/>
              <a:buSzTx/>
              <a:buFontTx/>
              <a:buNone/>
              <a:tabLst/>
              <a:defRPr/>
            </a:pPr>
            <a:r>
              <a:rPr lang="es-ES" sz="2800" b="1" dirty="0">
                <a:solidFill>
                  <a:srgbClr val="00893E"/>
                </a:solidFill>
                <a:latin typeface="Calibri" panose="020F0502020204030204"/>
              </a:rPr>
              <a:t>TBG</a:t>
            </a:r>
            <a:r>
              <a:rPr kumimoji="0" lang="es-ES" sz="2800" b="1" i="0" u="none" strike="noStrike" kern="1200" cap="none" spc="0" normalizeH="0" baseline="0" noProof="0" dirty="0">
                <a:ln>
                  <a:noFill/>
                </a:ln>
                <a:solidFill>
                  <a:srgbClr val="00893E"/>
                </a:solidFill>
                <a:effectLst/>
                <a:uLnTx/>
                <a:uFillTx/>
                <a:latin typeface="Calibri" panose="020F0502020204030204"/>
                <a:ea typeface="+mn-ea"/>
                <a:cs typeface="+mn-cs"/>
              </a:rPr>
              <a:t> OCENSA 2025</a:t>
            </a:r>
          </a:p>
        </p:txBody>
      </p:sp>
      <p:sp>
        <p:nvSpPr>
          <p:cNvPr id="9" name="CuadroTexto 8">
            <a:extLst>
              <a:ext uri="{FF2B5EF4-FFF2-40B4-BE49-F238E27FC236}">
                <a16:creationId xmlns:a16="http://schemas.microsoft.com/office/drawing/2014/main" id="{3C0DEC2C-7BE8-0462-BC0E-B769582AFCFF}"/>
              </a:ext>
            </a:extLst>
          </p:cNvPr>
          <p:cNvSpPr txBox="1"/>
          <p:nvPr/>
        </p:nvSpPr>
        <p:spPr>
          <a:xfrm>
            <a:off x="1903225" y="2076205"/>
            <a:ext cx="8805839" cy="646331"/>
          </a:xfrm>
          <a:prstGeom prst="rect">
            <a:avLst/>
          </a:prstGeom>
          <a:noFill/>
          <a:ln w="3175">
            <a:solidFill>
              <a:schemeClr val="tx1"/>
            </a:solidFill>
            <a:prstDash val="dashDot"/>
          </a:ln>
        </p:spPr>
        <p:txBody>
          <a:bodyPr wrap="square" rtlCol="0">
            <a:spAutoFit/>
          </a:bodyPr>
          <a:lstStyle>
            <a:defPPr>
              <a:defRPr lang="es-CO"/>
            </a:defPPr>
            <a:lvl1pPr>
              <a:defRPr/>
            </a:lvl1pPr>
          </a:lstStyle>
          <a:p>
            <a:r>
              <a:rPr lang="es-MX" sz="1200" b="1" dirty="0"/>
              <a:t>Proyectos crecimiento:</a:t>
            </a:r>
            <a:r>
              <a:rPr lang="es-MX" sz="1200" dirty="0"/>
              <a:t> </a:t>
            </a:r>
          </a:p>
          <a:p>
            <a:r>
              <a:rPr lang="es-MX" sz="1200" dirty="0"/>
              <a:t>Presentación de 3 ofertas no vinculantes para adquisición de participaciones accionarios y presentación del caso de negocio de Icono al Comité de Inversiones</a:t>
            </a:r>
          </a:p>
        </p:txBody>
      </p:sp>
      <p:sp>
        <p:nvSpPr>
          <p:cNvPr id="10" name="CuadroTexto 9">
            <a:extLst>
              <a:ext uri="{FF2B5EF4-FFF2-40B4-BE49-F238E27FC236}">
                <a16:creationId xmlns:a16="http://schemas.microsoft.com/office/drawing/2014/main" id="{8A1E9D8F-74E0-24DA-7561-BE44C085E1AC}"/>
              </a:ext>
            </a:extLst>
          </p:cNvPr>
          <p:cNvSpPr txBox="1"/>
          <p:nvPr/>
        </p:nvSpPr>
        <p:spPr>
          <a:xfrm>
            <a:off x="1903225" y="5756296"/>
            <a:ext cx="8644269" cy="276999"/>
          </a:xfrm>
          <a:prstGeom prst="rect">
            <a:avLst/>
          </a:prstGeom>
          <a:noFill/>
          <a:ln w="3175">
            <a:solidFill>
              <a:schemeClr val="tx1"/>
            </a:solidFill>
            <a:prstDash val="dashDot"/>
          </a:ln>
        </p:spPr>
        <p:txBody>
          <a:bodyPr wrap="square" rtlCol="0">
            <a:spAutoFit/>
          </a:bodyPr>
          <a:lstStyle>
            <a:defPPr>
              <a:defRPr lang="es-CO"/>
            </a:defPPr>
            <a:lvl1pPr>
              <a:defRPr/>
            </a:lvl1pPr>
          </a:lstStyle>
          <a:p>
            <a:r>
              <a:rPr lang="es-MX" sz="1200" b="1" dirty="0"/>
              <a:t>GPTW:</a:t>
            </a:r>
            <a:r>
              <a:rPr lang="es-MX" sz="1200" dirty="0"/>
              <a:t> Se realiza una sola medición en el segundo semestre del año.</a:t>
            </a:r>
            <a:endParaRPr lang="es-CO" sz="1200" dirty="0"/>
          </a:p>
        </p:txBody>
      </p:sp>
      <p:sp>
        <p:nvSpPr>
          <p:cNvPr id="11" name="CuadroTexto 10">
            <a:extLst>
              <a:ext uri="{FF2B5EF4-FFF2-40B4-BE49-F238E27FC236}">
                <a16:creationId xmlns:a16="http://schemas.microsoft.com/office/drawing/2014/main" id="{67AE67C7-FE83-4857-AA67-750BF9C4A8B7}"/>
              </a:ext>
            </a:extLst>
          </p:cNvPr>
          <p:cNvSpPr txBox="1"/>
          <p:nvPr/>
        </p:nvSpPr>
        <p:spPr>
          <a:xfrm>
            <a:off x="1135997" y="6230530"/>
            <a:ext cx="8644269" cy="461665"/>
          </a:xfrm>
          <a:prstGeom prst="rect">
            <a:avLst/>
          </a:prstGeom>
          <a:noFill/>
          <a:ln w="3175">
            <a:solidFill>
              <a:schemeClr val="tx1"/>
            </a:solidFill>
            <a:prstDash val="dashDot"/>
          </a:ln>
        </p:spPr>
        <p:txBody>
          <a:bodyPr wrap="square" rtlCol="0">
            <a:spAutoFit/>
          </a:bodyPr>
          <a:lstStyle>
            <a:defPPr>
              <a:defRPr lang="es-CO"/>
            </a:defPPr>
            <a:lvl1pPr>
              <a:defRPr/>
            </a:lvl1pPr>
          </a:lstStyle>
          <a:p>
            <a:r>
              <a:rPr lang="es-MX" sz="1200" b="1" dirty="0"/>
              <a:t>Continuidad estratégica del talento: </a:t>
            </a:r>
            <a:r>
              <a:rPr lang="es-MX" sz="1200" dirty="0"/>
              <a:t>Actualización de cargos identificados para el ejercicio de sucesión: Liderazgo, </a:t>
            </a:r>
            <a:r>
              <a:rPr lang="es-MX" sz="1200" dirty="0" err="1"/>
              <a:t>Criticos</a:t>
            </a:r>
            <a:r>
              <a:rPr lang="es-MX" sz="1200" dirty="0"/>
              <a:t> y Relevo Generacional, nivel 2 de la estructura.</a:t>
            </a:r>
          </a:p>
        </p:txBody>
      </p:sp>
      <p:graphicFrame>
        <p:nvGraphicFramePr>
          <p:cNvPr id="4" name="Tabla 3">
            <a:extLst>
              <a:ext uri="{FF2B5EF4-FFF2-40B4-BE49-F238E27FC236}">
                <a16:creationId xmlns:a16="http://schemas.microsoft.com/office/drawing/2014/main" id="{E3CB65D9-CE08-3F2C-79E5-3A421B9F766A}"/>
              </a:ext>
            </a:extLst>
          </p:cNvPr>
          <p:cNvGraphicFramePr>
            <a:graphicFrameLocks noGrp="1"/>
          </p:cNvGraphicFramePr>
          <p:nvPr>
            <p:extLst>
              <p:ext uri="{D42A27DB-BD31-4B8C-83A1-F6EECF244321}">
                <p14:modId xmlns:p14="http://schemas.microsoft.com/office/powerpoint/2010/main" val="885677478"/>
              </p:ext>
            </p:extLst>
          </p:nvPr>
        </p:nvGraphicFramePr>
        <p:xfrm>
          <a:off x="2398713" y="474824"/>
          <a:ext cx="7835607" cy="1559279"/>
        </p:xfrm>
        <a:graphic>
          <a:graphicData uri="http://schemas.openxmlformats.org/drawingml/2006/table">
            <a:tbl>
              <a:tblPr/>
              <a:tblGrid>
                <a:gridCol w="1948236">
                  <a:extLst>
                    <a:ext uri="{9D8B030D-6E8A-4147-A177-3AD203B41FA5}">
                      <a16:colId xmlns:a16="http://schemas.microsoft.com/office/drawing/2014/main" val="3193453890"/>
                    </a:ext>
                  </a:extLst>
                </a:gridCol>
                <a:gridCol w="1948236">
                  <a:extLst>
                    <a:ext uri="{9D8B030D-6E8A-4147-A177-3AD203B41FA5}">
                      <a16:colId xmlns:a16="http://schemas.microsoft.com/office/drawing/2014/main" val="118976391"/>
                    </a:ext>
                  </a:extLst>
                </a:gridCol>
                <a:gridCol w="789249">
                  <a:extLst>
                    <a:ext uri="{9D8B030D-6E8A-4147-A177-3AD203B41FA5}">
                      <a16:colId xmlns:a16="http://schemas.microsoft.com/office/drawing/2014/main" val="1981649202"/>
                    </a:ext>
                  </a:extLst>
                </a:gridCol>
                <a:gridCol w="974118">
                  <a:extLst>
                    <a:ext uri="{9D8B030D-6E8A-4147-A177-3AD203B41FA5}">
                      <a16:colId xmlns:a16="http://schemas.microsoft.com/office/drawing/2014/main" val="1644713857"/>
                    </a:ext>
                  </a:extLst>
                </a:gridCol>
                <a:gridCol w="1087884">
                  <a:extLst>
                    <a:ext uri="{9D8B030D-6E8A-4147-A177-3AD203B41FA5}">
                      <a16:colId xmlns:a16="http://schemas.microsoft.com/office/drawing/2014/main" val="2755604237"/>
                    </a:ext>
                  </a:extLst>
                </a:gridCol>
                <a:gridCol w="1087884">
                  <a:extLst>
                    <a:ext uri="{9D8B030D-6E8A-4147-A177-3AD203B41FA5}">
                      <a16:colId xmlns:a16="http://schemas.microsoft.com/office/drawing/2014/main" val="635000554"/>
                    </a:ext>
                  </a:extLst>
                </a:gridCol>
              </a:tblGrid>
              <a:tr h="180202">
                <a:tc>
                  <a:txBody>
                    <a:bodyPr/>
                    <a:lstStyle/>
                    <a:p>
                      <a:pPr algn="l" fontAlgn="b"/>
                      <a:endParaRPr lang="es-CO" sz="1000" b="0" i="0" u="none" strike="noStrike" dirty="0">
                        <a:solidFill>
                          <a:srgbClr val="000000"/>
                        </a:solidFill>
                        <a:effectLst/>
                        <a:latin typeface="Arial" panose="020B0604020202020204" pitchFamily="34" charset="0"/>
                      </a:endParaRPr>
                    </a:p>
                  </a:txBody>
                  <a:tcPr marL="5477" marR="5477" marT="5477"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dirty="0">
                        <a:solidFill>
                          <a:srgbClr val="000000"/>
                        </a:solidFill>
                        <a:effectLst/>
                        <a:latin typeface="Arial" panose="020B0604020202020204" pitchFamily="34" charset="0"/>
                      </a:endParaRPr>
                    </a:p>
                  </a:txBody>
                  <a:tcPr marL="5477" marR="5477" marT="5477"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dirty="0">
                        <a:solidFill>
                          <a:srgbClr val="000000"/>
                        </a:solidFill>
                        <a:effectLst/>
                        <a:latin typeface="Arial" panose="020B0604020202020204" pitchFamily="34" charset="0"/>
                      </a:endParaRPr>
                    </a:p>
                  </a:txBody>
                  <a:tcPr marL="5477" marR="5477" marT="5477" marB="0" anchor="b">
                    <a:lnL>
                      <a:noFill/>
                    </a:lnL>
                    <a:lnR>
                      <a:noFill/>
                    </a:lnR>
                    <a:lnT>
                      <a:noFill/>
                    </a:lnT>
                    <a:lnB w="6350" cap="flat" cmpd="sng" algn="ctr">
                      <a:solidFill>
                        <a:srgbClr val="BFBFBF"/>
                      </a:solidFill>
                      <a:prstDash val="solid"/>
                      <a:round/>
                      <a:headEnd type="none" w="med" len="med"/>
                      <a:tailEnd type="none" w="med" len="med"/>
                    </a:lnB>
                    <a:noFill/>
                  </a:tcPr>
                </a:tc>
                <a:tc gridSpan="3">
                  <a:txBody>
                    <a:bodyPr/>
                    <a:lstStyle/>
                    <a:p>
                      <a:pPr algn="ctr" fontAlgn="ctr"/>
                      <a:r>
                        <a:rPr lang="es-CO" sz="1000" b="1" i="0" u="none" strike="noStrike" dirty="0">
                          <a:solidFill>
                            <a:srgbClr val="000000"/>
                          </a:solidFill>
                          <a:effectLst/>
                          <a:highlight>
                            <a:srgbClr val="BFBFBF"/>
                          </a:highlight>
                          <a:latin typeface="Arial" panose="020B0604020202020204" pitchFamily="34" charset="0"/>
                        </a:rPr>
                        <a:t>Acumulados a marzo</a:t>
                      </a:r>
                    </a:p>
                  </a:txBody>
                  <a:tcPr marL="5477" marR="5477" marT="5477" marB="0" anchor="ctr">
                    <a:lnL>
                      <a:noFill/>
                    </a:lnL>
                    <a:lnR>
                      <a:noFill/>
                    </a:lnR>
                    <a:lnT>
                      <a:noFill/>
                    </a:lnT>
                    <a:lnB>
                      <a:noFill/>
                    </a:lnB>
                    <a:solidFill>
                      <a:srgbClr val="BFBFBF"/>
                    </a:solidFill>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410056913"/>
                  </a:ext>
                </a:extLst>
              </a:tr>
              <a:tr h="180202">
                <a:tc>
                  <a:txBody>
                    <a:bodyPr/>
                    <a:lstStyle/>
                    <a:p>
                      <a:pPr algn="ctr" rtl="0" fontAlgn="ctr"/>
                      <a:r>
                        <a:rPr lang="es-CO" sz="1000" b="1" i="0" u="none" strike="noStrike">
                          <a:solidFill>
                            <a:srgbClr val="FFFFFF"/>
                          </a:solidFill>
                          <a:effectLst/>
                          <a:highlight>
                            <a:srgbClr val="00954D"/>
                          </a:highlight>
                          <a:latin typeface="Arial" panose="020B0604020202020204" pitchFamily="34" charset="0"/>
                        </a:rPr>
                        <a:t>Foco GEE</a:t>
                      </a:r>
                    </a:p>
                  </a:txBody>
                  <a:tcPr marL="5477" marR="5477" marT="54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FFFFFF"/>
                          </a:solidFill>
                          <a:effectLst/>
                          <a:highlight>
                            <a:srgbClr val="00954D"/>
                          </a:highlight>
                          <a:latin typeface="Arial" panose="020B0604020202020204" pitchFamily="34" charset="0"/>
                        </a:rPr>
                        <a:t>Indicador</a:t>
                      </a:r>
                    </a:p>
                  </a:txBody>
                  <a:tcPr marL="5477" marR="5477" marT="54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FFFFFF"/>
                          </a:solidFill>
                          <a:effectLst/>
                          <a:highlight>
                            <a:srgbClr val="00954D"/>
                          </a:highlight>
                          <a:latin typeface="Arial" panose="020B0604020202020204" pitchFamily="34" charset="0"/>
                        </a:rPr>
                        <a:t>Unidad</a:t>
                      </a:r>
                    </a:p>
                  </a:txBody>
                  <a:tcPr marL="5477" marR="5477" marT="54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000000"/>
                          </a:solidFill>
                          <a:effectLst/>
                          <a:highlight>
                            <a:srgbClr val="7EF244"/>
                          </a:highlight>
                          <a:latin typeface="Arial" panose="020B0604020202020204" pitchFamily="34" charset="0"/>
                        </a:rPr>
                        <a:t>Real</a:t>
                      </a:r>
                    </a:p>
                  </a:txBody>
                  <a:tcPr marL="5477" marR="5477" marT="54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7EF244"/>
                    </a:solidFill>
                  </a:tcPr>
                </a:tc>
                <a:tc>
                  <a:txBody>
                    <a:bodyPr/>
                    <a:lstStyle/>
                    <a:p>
                      <a:pPr algn="ctr" rtl="0" fontAlgn="ctr"/>
                      <a:r>
                        <a:rPr lang="es-CO" sz="1000" b="1" i="0" u="none" strike="noStrike">
                          <a:solidFill>
                            <a:srgbClr val="FFFFFF"/>
                          </a:solidFill>
                          <a:effectLst/>
                          <a:highlight>
                            <a:srgbClr val="00954D"/>
                          </a:highlight>
                          <a:latin typeface="Arial" panose="020B0604020202020204" pitchFamily="34" charset="0"/>
                        </a:rPr>
                        <a:t>Meta</a:t>
                      </a:r>
                    </a:p>
                  </a:txBody>
                  <a:tcPr marL="5477" marR="5477" marT="54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FFFFFF"/>
                          </a:solidFill>
                          <a:effectLst/>
                          <a:highlight>
                            <a:srgbClr val="00954D"/>
                          </a:highlight>
                          <a:latin typeface="Arial" panose="020B0604020202020204" pitchFamily="34" charset="0"/>
                        </a:rPr>
                        <a:t>Cumplimiento</a:t>
                      </a:r>
                    </a:p>
                  </a:txBody>
                  <a:tcPr marL="5477" marR="5477" marT="54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00954D"/>
                    </a:solidFill>
                  </a:tcPr>
                </a:tc>
                <a:extLst>
                  <a:ext uri="{0D108BD9-81ED-4DB2-BD59-A6C34878D82A}">
                    <a16:rowId xmlns:a16="http://schemas.microsoft.com/office/drawing/2014/main" val="1413315300"/>
                  </a:ext>
                </a:extLst>
              </a:tr>
              <a:tr h="354153">
                <a:tc rowSpan="3">
                  <a:txBody>
                    <a:bodyPr/>
                    <a:lstStyle/>
                    <a:p>
                      <a:pPr algn="ctr" rtl="0" fontAlgn="ctr"/>
                      <a:r>
                        <a:rPr lang="es-CO" sz="1000" b="1" i="0" u="none" strike="noStrike" dirty="0">
                          <a:solidFill>
                            <a:srgbClr val="000000"/>
                          </a:solidFill>
                          <a:effectLst/>
                          <a:highlight>
                            <a:srgbClr val="DDEBF7"/>
                          </a:highlight>
                          <a:latin typeface="Arial" panose="020B0604020202020204" pitchFamily="34" charset="0"/>
                        </a:rPr>
                        <a:t>Crecimiento Transición Energética </a:t>
                      </a:r>
                    </a:p>
                    <a:p>
                      <a:pPr algn="ctr" rtl="0" fontAlgn="ctr"/>
                      <a:r>
                        <a:rPr lang="es-CO" sz="1000" b="1" i="0" u="none" strike="noStrike" dirty="0">
                          <a:solidFill>
                            <a:srgbClr val="000000"/>
                          </a:solidFill>
                          <a:effectLst/>
                          <a:highlight>
                            <a:srgbClr val="DDEBF7"/>
                          </a:highlight>
                          <a:latin typeface="Arial" panose="020B0604020202020204" pitchFamily="34" charset="0"/>
                        </a:rPr>
                        <a:t>(10%)</a:t>
                      </a:r>
                    </a:p>
                  </a:txBody>
                  <a:tcPr marL="5477" marR="5477" marT="5477" marB="0" anchor="ctr">
                    <a:lnL>
                      <a:noFill/>
                    </a:lnL>
                    <a:lnR>
                      <a:noFill/>
                    </a:lnR>
                    <a:lnT w="12700" cap="flat" cmpd="sng" algn="ctr">
                      <a:solidFill>
                        <a:srgbClr val="FFFFFF"/>
                      </a:solidFill>
                      <a:prstDash val="solid"/>
                      <a:round/>
                      <a:headEnd type="none" w="med" len="med"/>
                      <a:tailEnd type="none" w="med" len="med"/>
                    </a:lnT>
                    <a:lnB>
                      <a:noFill/>
                    </a:lnB>
                    <a:solidFill>
                      <a:srgbClr val="DDEBF7"/>
                    </a:solidFill>
                  </a:tcPr>
                </a:tc>
                <a:tc>
                  <a:txBody>
                    <a:bodyPr/>
                    <a:lstStyle/>
                    <a:p>
                      <a:pPr algn="ctr" rtl="0" fontAlgn="ctr"/>
                      <a:r>
                        <a:rPr lang="es-CO" sz="1000" b="1" i="0" u="none" strike="noStrike">
                          <a:solidFill>
                            <a:srgbClr val="000000"/>
                          </a:solidFill>
                          <a:effectLst/>
                          <a:latin typeface="Arial" panose="020B0604020202020204" pitchFamily="34" charset="0"/>
                        </a:rPr>
                        <a:t>Crecimiento y </a:t>
                      </a:r>
                      <a:br>
                        <a:rPr lang="es-CO" sz="1000" b="1" i="0" u="none" strike="noStrike">
                          <a:solidFill>
                            <a:srgbClr val="000000"/>
                          </a:solidFill>
                          <a:effectLst/>
                          <a:latin typeface="Arial" panose="020B0604020202020204" pitchFamily="34" charset="0"/>
                        </a:rPr>
                      </a:br>
                      <a:r>
                        <a:rPr lang="es-CO" sz="1000" b="1" i="0" u="none" strike="noStrike">
                          <a:solidFill>
                            <a:srgbClr val="000000"/>
                          </a:solidFill>
                          <a:effectLst/>
                          <a:latin typeface="Arial" panose="020B0604020202020204" pitchFamily="34" charset="0"/>
                        </a:rPr>
                        <a:t>Diversificación</a:t>
                      </a:r>
                    </a:p>
                  </a:txBody>
                  <a:tcPr marL="5477" marR="5477" marT="547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a:t>
                      </a:r>
                    </a:p>
                  </a:txBody>
                  <a:tcPr marL="5477" marR="5477" marT="547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88%</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ctr" rtl="0" fontAlgn="ctr"/>
                      <a:r>
                        <a:rPr lang="es-CO" sz="1000" b="0" i="0" u="none" strike="noStrike" dirty="0">
                          <a:solidFill>
                            <a:srgbClr val="000000"/>
                          </a:solidFill>
                          <a:effectLst/>
                          <a:latin typeface="Arial" panose="020B0604020202020204" pitchFamily="34" charset="0"/>
                        </a:rPr>
                        <a:t>88%</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83986355"/>
                  </a:ext>
                </a:extLst>
              </a:tr>
              <a:tr h="311646">
                <a:tc vMerge="1">
                  <a:txBody>
                    <a:bodyPr/>
                    <a:lstStyle/>
                    <a:p>
                      <a:endParaRPr lang="es-CO"/>
                    </a:p>
                  </a:txBody>
                  <a:tcPr/>
                </a:tc>
                <a:tc>
                  <a:txBody>
                    <a:bodyPr/>
                    <a:lstStyle/>
                    <a:p>
                      <a:pPr algn="r" rtl="0" fontAlgn="ctr"/>
                      <a:r>
                        <a:rPr lang="es-CO" sz="1000" b="1" i="0" u="none" strike="noStrike">
                          <a:solidFill>
                            <a:srgbClr val="595959"/>
                          </a:solidFill>
                          <a:effectLst/>
                          <a:latin typeface="Arial" panose="020B0604020202020204" pitchFamily="34" charset="0"/>
                        </a:rPr>
                        <a:t>Proyectos crecimiento</a:t>
                      </a:r>
                    </a:p>
                  </a:txBody>
                  <a:tcPr marL="5477" marR="5477" marT="547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595959"/>
                          </a:solidFill>
                          <a:effectLst/>
                          <a:latin typeface="Arial" panose="020B0604020202020204" pitchFamily="34" charset="0"/>
                        </a:rPr>
                        <a:t>%</a:t>
                      </a:r>
                    </a:p>
                  </a:txBody>
                  <a:tcPr marL="5477" marR="5477" marT="547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chemeClr val="tx1"/>
                          </a:solidFill>
                          <a:effectLst/>
                          <a:latin typeface="Arial" panose="020B0604020202020204" pitchFamily="34" charset="0"/>
                        </a:rPr>
                        <a:t>80%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es-CO" sz="1000" b="0" i="0" u="none" strike="noStrike" dirty="0">
                          <a:solidFill>
                            <a:srgbClr val="000000"/>
                          </a:solidFill>
                          <a:effectLst/>
                          <a:latin typeface="Arial" panose="020B0604020202020204" pitchFamily="34" charset="0"/>
                        </a:rPr>
                        <a:t>80%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209950721"/>
                  </a:ext>
                </a:extLst>
              </a:tr>
              <a:tr h="533076">
                <a:tc vMerge="1">
                  <a:txBody>
                    <a:bodyPr/>
                    <a:lstStyle/>
                    <a:p>
                      <a:endParaRPr lang="es-CO"/>
                    </a:p>
                  </a:txBody>
                  <a:tcPr/>
                </a:tc>
                <a:tc>
                  <a:txBody>
                    <a:bodyPr/>
                    <a:lstStyle/>
                    <a:p>
                      <a:pPr algn="r" rtl="0" fontAlgn="ctr"/>
                      <a:r>
                        <a:rPr lang="es-CO" sz="1000" b="1" i="0" u="none" strike="noStrike">
                          <a:solidFill>
                            <a:srgbClr val="595959"/>
                          </a:solidFill>
                          <a:effectLst/>
                          <a:latin typeface="Arial" panose="020B0604020202020204" pitchFamily="34" charset="0"/>
                        </a:rPr>
                        <a:t>Maximización infraestructura actual</a:t>
                      </a:r>
                    </a:p>
                  </a:txBody>
                  <a:tcPr marL="5477" marR="5477" marT="547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a:solidFill>
                            <a:srgbClr val="595959"/>
                          </a:solidFill>
                          <a:effectLst/>
                          <a:latin typeface="Arial" panose="020B0604020202020204" pitchFamily="34" charset="0"/>
                        </a:rPr>
                        <a:t>%</a:t>
                      </a:r>
                    </a:p>
                  </a:txBody>
                  <a:tcPr marL="5477" marR="5477" marT="547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95%</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es-CO" sz="1000" b="0" i="0" u="none" strike="noStrike" dirty="0">
                          <a:solidFill>
                            <a:srgbClr val="000000"/>
                          </a:solidFill>
                          <a:effectLst/>
                          <a:latin typeface="Arial" panose="020B0604020202020204" pitchFamily="34" charset="0"/>
                        </a:rPr>
                        <a:t>95%</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737483147"/>
                  </a:ext>
                </a:extLst>
              </a:tr>
            </a:tbl>
          </a:graphicData>
        </a:graphic>
      </p:graphicFrame>
      <p:sp>
        <p:nvSpPr>
          <p:cNvPr id="5" name="CuadroTexto 4">
            <a:extLst>
              <a:ext uri="{FF2B5EF4-FFF2-40B4-BE49-F238E27FC236}">
                <a16:creationId xmlns:a16="http://schemas.microsoft.com/office/drawing/2014/main" id="{6188E6AA-3C42-B50D-54C0-DEE5C35B5337}"/>
              </a:ext>
            </a:extLst>
          </p:cNvPr>
          <p:cNvSpPr txBox="1"/>
          <p:nvPr/>
        </p:nvSpPr>
        <p:spPr>
          <a:xfrm>
            <a:off x="751889" y="2671719"/>
            <a:ext cx="8644269" cy="646331"/>
          </a:xfrm>
          <a:prstGeom prst="rect">
            <a:avLst/>
          </a:prstGeom>
          <a:noFill/>
          <a:ln w="3175">
            <a:solidFill>
              <a:schemeClr val="tx1"/>
            </a:solidFill>
            <a:prstDash val="dashDot"/>
          </a:ln>
        </p:spPr>
        <p:txBody>
          <a:bodyPr wrap="square" rtlCol="0">
            <a:spAutoFit/>
          </a:bodyPr>
          <a:lstStyle>
            <a:defPPr>
              <a:defRPr lang="es-CO"/>
            </a:defPPr>
            <a:lvl1pPr>
              <a:defRPr/>
            </a:lvl1pPr>
          </a:lstStyle>
          <a:p>
            <a:r>
              <a:rPr lang="es-MX" sz="1200" b="1" dirty="0"/>
              <a:t>Maximización infraestructura actual:</a:t>
            </a:r>
            <a:endParaRPr lang="es-MX" sz="1200" dirty="0"/>
          </a:p>
          <a:p>
            <a:r>
              <a:rPr lang="es-MX" sz="1200" dirty="0"/>
              <a:t>Se cumple el 95% del indicador con la firma de la extensión del Acuerdo de Transporte a 620 </a:t>
            </a:r>
            <a:r>
              <a:rPr lang="es-MX" sz="1200" dirty="0" err="1"/>
              <a:t>cSt</a:t>
            </a:r>
            <a:r>
              <a:rPr lang="es-MX" sz="1200" dirty="0"/>
              <a:t> cliente Ecopetrol firmado el 26 de febrero de 2025.</a:t>
            </a:r>
          </a:p>
        </p:txBody>
      </p:sp>
      <p:graphicFrame>
        <p:nvGraphicFramePr>
          <p:cNvPr id="14" name="Tabla 13">
            <a:extLst>
              <a:ext uri="{FF2B5EF4-FFF2-40B4-BE49-F238E27FC236}">
                <a16:creationId xmlns:a16="http://schemas.microsoft.com/office/drawing/2014/main" id="{4DD47B84-F6C9-33C1-F8B1-D273FF10E66D}"/>
              </a:ext>
            </a:extLst>
          </p:cNvPr>
          <p:cNvGraphicFramePr>
            <a:graphicFrameLocks noGrp="1"/>
          </p:cNvGraphicFramePr>
          <p:nvPr>
            <p:extLst>
              <p:ext uri="{D42A27DB-BD31-4B8C-83A1-F6EECF244321}">
                <p14:modId xmlns:p14="http://schemas.microsoft.com/office/powerpoint/2010/main" val="2771070370"/>
              </p:ext>
            </p:extLst>
          </p:nvPr>
        </p:nvGraphicFramePr>
        <p:xfrm>
          <a:off x="1969105" y="3488497"/>
          <a:ext cx="8739959" cy="2044935"/>
        </p:xfrm>
        <a:graphic>
          <a:graphicData uri="http://schemas.openxmlformats.org/drawingml/2006/table">
            <a:tbl>
              <a:tblPr/>
              <a:tblGrid>
                <a:gridCol w="1968010">
                  <a:extLst>
                    <a:ext uri="{9D8B030D-6E8A-4147-A177-3AD203B41FA5}">
                      <a16:colId xmlns:a16="http://schemas.microsoft.com/office/drawing/2014/main" val="1106425243"/>
                    </a:ext>
                  </a:extLst>
                </a:gridCol>
                <a:gridCol w="2378176">
                  <a:extLst>
                    <a:ext uri="{9D8B030D-6E8A-4147-A177-3AD203B41FA5}">
                      <a16:colId xmlns:a16="http://schemas.microsoft.com/office/drawing/2014/main" val="134966649"/>
                    </a:ext>
                  </a:extLst>
                </a:gridCol>
                <a:gridCol w="880341">
                  <a:extLst>
                    <a:ext uri="{9D8B030D-6E8A-4147-A177-3AD203B41FA5}">
                      <a16:colId xmlns:a16="http://schemas.microsoft.com/office/drawing/2014/main" val="3695995658"/>
                    </a:ext>
                  </a:extLst>
                </a:gridCol>
                <a:gridCol w="1086546">
                  <a:extLst>
                    <a:ext uri="{9D8B030D-6E8A-4147-A177-3AD203B41FA5}">
                      <a16:colId xmlns:a16="http://schemas.microsoft.com/office/drawing/2014/main" val="4175873899"/>
                    </a:ext>
                  </a:extLst>
                </a:gridCol>
                <a:gridCol w="1213443">
                  <a:extLst>
                    <a:ext uri="{9D8B030D-6E8A-4147-A177-3AD203B41FA5}">
                      <a16:colId xmlns:a16="http://schemas.microsoft.com/office/drawing/2014/main" val="2060283267"/>
                    </a:ext>
                  </a:extLst>
                </a:gridCol>
                <a:gridCol w="1213443">
                  <a:extLst>
                    <a:ext uri="{9D8B030D-6E8A-4147-A177-3AD203B41FA5}">
                      <a16:colId xmlns:a16="http://schemas.microsoft.com/office/drawing/2014/main" val="3988608974"/>
                    </a:ext>
                  </a:extLst>
                </a:gridCol>
              </a:tblGrid>
              <a:tr h="449295">
                <a:tc>
                  <a:txBody>
                    <a:bodyPr/>
                    <a:lstStyle/>
                    <a:p>
                      <a:pPr algn="l" fontAlgn="b"/>
                      <a:endParaRPr lang="es-CO" sz="1000" b="0" i="0" u="none" strike="noStrike" dirty="0">
                        <a:solidFill>
                          <a:srgbClr val="000000"/>
                        </a:solidFill>
                        <a:effectLst/>
                        <a:latin typeface="Arial" panose="020B0604020202020204" pitchFamily="34" charset="0"/>
                      </a:endParaRPr>
                    </a:p>
                  </a:txBody>
                  <a:tcPr marL="5477" marR="5477" marT="5477"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rial" panose="020B0604020202020204" pitchFamily="34" charset="0"/>
                      </a:endParaRPr>
                    </a:p>
                  </a:txBody>
                  <a:tcPr marL="5477" marR="5477" marT="5477"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s-CO" sz="1000" b="0" i="0" u="none" strike="noStrike">
                        <a:solidFill>
                          <a:srgbClr val="000000"/>
                        </a:solidFill>
                        <a:effectLst/>
                        <a:latin typeface="Arial" panose="020B0604020202020204" pitchFamily="34" charset="0"/>
                      </a:endParaRPr>
                    </a:p>
                  </a:txBody>
                  <a:tcPr marL="5477" marR="5477" marT="5477" marB="0" anchor="b">
                    <a:lnL>
                      <a:noFill/>
                    </a:lnL>
                    <a:lnR>
                      <a:noFill/>
                    </a:lnR>
                    <a:lnT>
                      <a:noFill/>
                    </a:lnT>
                    <a:lnB w="6350" cap="flat" cmpd="sng" algn="ctr">
                      <a:solidFill>
                        <a:srgbClr val="BFBFBF"/>
                      </a:solidFill>
                      <a:prstDash val="solid"/>
                      <a:round/>
                      <a:headEnd type="none" w="med" len="med"/>
                      <a:tailEnd type="none" w="med" len="med"/>
                    </a:lnB>
                    <a:noFill/>
                  </a:tcPr>
                </a:tc>
                <a:tc gridSpan="3">
                  <a:txBody>
                    <a:bodyPr/>
                    <a:lstStyle/>
                    <a:p>
                      <a:pPr algn="ctr" fontAlgn="ctr"/>
                      <a:r>
                        <a:rPr lang="es-CO" sz="1000" b="1" i="0" u="none" strike="noStrike" dirty="0">
                          <a:solidFill>
                            <a:srgbClr val="000000"/>
                          </a:solidFill>
                          <a:effectLst/>
                          <a:highlight>
                            <a:srgbClr val="BFBFBF"/>
                          </a:highlight>
                          <a:latin typeface="Arial" panose="020B0604020202020204" pitchFamily="34" charset="0"/>
                        </a:rPr>
                        <a:t>Acumulados a marzo</a:t>
                      </a:r>
                    </a:p>
                  </a:txBody>
                  <a:tcPr marL="5477" marR="5477" marT="5477" marB="0" anchor="ctr">
                    <a:lnL>
                      <a:noFill/>
                    </a:lnL>
                    <a:lnR>
                      <a:noFill/>
                    </a:lnR>
                    <a:lnT>
                      <a:noFill/>
                    </a:lnT>
                    <a:lnB>
                      <a:noFill/>
                    </a:lnB>
                    <a:solidFill>
                      <a:srgbClr val="BFBFBF"/>
                    </a:solidFill>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58212105"/>
                  </a:ext>
                </a:extLst>
              </a:tr>
              <a:tr h="275506">
                <a:tc>
                  <a:txBody>
                    <a:bodyPr/>
                    <a:lstStyle/>
                    <a:p>
                      <a:pPr algn="ctr" rtl="0" fontAlgn="ctr"/>
                      <a:r>
                        <a:rPr lang="es-CO" sz="1000" b="1" i="0" u="none" strike="noStrike">
                          <a:solidFill>
                            <a:srgbClr val="FFFFFF"/>
                          </a:solidFill>
                          <a:effectLst/>
                          <a:highlight>
                            <a:srgbClr val="00954D"/>
                          </a:highlight>
                          <a:latin typeface="Arial" panose="020B0604020202020204" pitchFamily="34" charset="0"/>
                        </a:rPr>
                        <a:t>Foco GEE</a:t>
                      </a:r>
                    </a:p>
                  </a:txBody>
                  <a:tcPr marL="5477" marR="5477" marT="54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954D"/>
                    </a:solidFill>
                  </a:tcPr>
                </a:tc>
                <a:tc>
                  <a:txBody>
                    <a:bodyPr/>
                    <a:lstStyle/>
                    <a:p>
                      <a:pPr algn="ctr" rtl="0" fontAlgn="ctr"/>
                      <a:r>
                        <a:rPr lang="es-CO" sz="1000" b="1" i="0" u="none" strike="noStrike" dirty="0">
                          <a:solidFill>
                            <a:srgbClr val="FFFFFF"/>
                          </a:solidFill>
                          <a:effectLst/>
                          <a:highlight>
                            <a:srgbClr val="00954D"/>
                          </a:highlight>
                          <a:latin typeface="Arial" panose="020B0604020202020204" pitchFamily="34" charset="0"/>
                        </a:rPr>
                        <a:t>Indicador</a:t>
                      </a:r>
                    </a:p>
                  </a:txBody>
                  <a:tcPr marL="5477" marR="5477" marT="54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FFFFFF"/>
                          </a:solidFill>
                          <a:effectLst/>
                          <a:highlight>
                            <a:srgbClr val="00954D"/>
                          </a:highlight>
                          <a:latin typeface="Arial" panose="020B0604020202020204" pitchFamily="34" charset="0"/>
                        </a:rPr>
                        <a:t>Unidad</a:t>
                      </a:r>
                    </a:p>
                  </a:txBody>
                  <a:tcPr marL="5477" marR="5477" marT="54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000000"/>
                          </a:solidFill>
                          <a:effectLst/>
                          <a:highlight>
                            <a:srgbClr val="7EF244"/>
                          </a:highlight>
                          <a:latin typeface="Arial" panose="020B0604020202020204" pitchFamily="34" charset="0"/>
                        </a:rPr>
                        <a:t>Real</a:t>
                      </a:r>
                    </a:p>
                  </a:txBody>
                  <a:tcPr marL="5477" marR="5477" marT="54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7EF244"/>
                    </a:solidFill>
                  </a:tcPr>
                </a:tc>
                <a:tc>
                  <a:txBody>
                    <a:bodyPr/>
                    <a:lstStyle/>
                    <a:p>
                      <a:pPr algn="ctr" rtl="0" fontAlgn="ctr"/>
                      <a:r>
                        <a:rPr lang="es-CO" sz="1000" b="1" i="0" u="none" strike="noStrike">
                          <a:solidFill>
                            <a:srgbClr val="FFFFFF"/>
                          </a:solidFill>
                          <a:effectLst/>
                          <a:highlight>
                            <a:srgbClr val="00954D"/>
                          </a:highlight>
                          <a:latin typeface="Arial" panose="020B0604020202020204" pitchFamily="34" charset="0"/>
                        </a:rPr>
                        <a:t>Meta</a:t>
                      </a:r>
                    </a:p>
                  </a:txBody>
                  <a:tcPr marL="5477" marR="5477" marT="54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00954D"/>
                    </a:solidFill>
                  </a:tcPr>
                </a:tc>
                <a:tc>
                  <a:txBody>
                    <a:bodyPr/>
                    <a:lstStyle/>
                    <a:p>
                      <a:pPr algn="ctr" rtl="0" fontAlgn="ctr"/>
                      <a:r>
                        <a:rPr lang="es-CO" sz="1000" b="1" i="0" u="none" strike="noStrike">
                          <a:solidFill>
                            <a:srgbClr val="FFFFFF"/>
                          </a:solidFill>
                          <a:effectLst/>
                          <a:highlight>
                            <a:srgbClr val="00954D"/>
                          </a:highlight>
                          <a:latin typeface="Arial" panose="020B0604020202020204" pitchFamily="34" charset="0"/>
                        </a:rPr>
                        <a:t>Cumplimiento</a:t>
                      </a:r>
                    </a:p>
                  </a:txBody>
                  <a:tcPr marL="5477" marR="5477" marT="54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00954D"/>
                    </a:solidFill>
                  </a:tcPr>
                </a:tc>
                <a:extLst>
                  <a:ext uri="{0D108BD9-81ED-4DB2-BD59-A6C34878D82A}">
                    <a16:rowId xmlns:a16="http://schemas.microsoft.com/office/drawing/2014/main" val="2246456718"/>
                  </a:ext>
                </a:extLst>
              </a:tr>
              <a:tr h="499355">
                <a:tc rowSpan="3">
                  <a:txBody>
                    <a:bodyPr/>
                    <a:lstStyle/>
                    <a:p>
                      <a:pPr algn="ctr" rtl="0" fontAlgn="ctr"/>
                      <a:r>
                        <a:rPr lang="es-CO" sz="1000" b="1" i="0" u="none" strike="noStrike" dirty="0">
                          <a:solidFill>
                            <a:srgbClr val="000000"/>
                          </a:solidFill>
                          <a:effectLst/>
                          <a:highlight>
                            <a:srgbClr val="DDEBF7"/>
                          </a:highlight>
                          <a:latin typeface="Arial" panose="020B0604020202020204" pitchFamily="34" charset="0"/>
                        </a:rPr>
                        <a:t>Conocimiento de vanguardia </a:t>
                      </a:r>
                      <a:br>
                        <a:rPr lang="es-CO" sz="1000" b="1" i="0" u="none" strike="noStrike" dirty="0">
                          <a:solidFill>
                            <a:srgbClr val="000000"/>
                          </a:solidFill>
                          <a:effectLst/>
                          <a:highlight>
                            <a:srgbClr val="DDEBF7"/>
                          </a:highlight>
                          <a:latin typeface="Arial" panose="020B0604020202020204" pitchFamily="34" charset="0"/>
                        </a:rPr>
                      </a:br>
                      <a:r>
                        <a:rPr lang="es-CO" sz="1000" b="1" i="0" u="none" strike="noStrike" dirty="0">
                          <a:solidFill>
                            <a:srgbClr val="000000"/>
                          </a:solidFill>
                          <a:effectLst/>
                          <a:highlight>
                            <a:srgbClr val="DDEBF7"/>
                          </a:highlight>
                          <a:latin typeface="Arial" panose="020B0604020202020204" pitchFamily="34" charset="0"/>
                        </a:rPr>
                        <a:t>5%)</a:t>
                      </a:r>
                    </a:p>
                  </a:txBody>
                  <a:tcPr marL="5477" marR="5477" marT="5477" marB="0" anchor="ctr">
                    <a:lnL>
                      <a:noFill/>
                    </a:lnL>
                    <a:lnR>
                      <a:noFill/>
                    </a:lnR>
                    <a:lnT w="12700" cap="flat" cmpd="sng" algn="ctr">
                      <a:solidFill>
                        <a:srgbClr val="FFFFFF"/>
                      </a:solidFill>
                      <a:prstDash val="solid"/>
                      <a:round/>
                      <a:headEnd type="none" w="med" len="med"/>
                      <a:tailEnd type="none" w="med" len="med"/>
                    </a:lnT>
                    <a:solidFill>
                      <a:srgbClr val="DDEBF7"/>
                    </a:solidFill>
                  </a:tcPr>
                </a:tc>
                <a:tc>
                  <a:txBody>
                    <a:bodyPr/>
                    <a:lstStyle/>
                    <a:p>
                      <a:pPr algn="ctr" rtl="0" fontAlgn="ctr"/>
                      <a:r>
                        <a:rPr lang="es-MX" sz="1000" b="1" i="0" u="none" strike="noStrike" dirty="0">
                          <a:solidFill>
                            <a:srgbClr val="000000"/>
                          </a:solidFill>
                          <a:effectLst/>
                          <a:latin typeface="Arial" panose="020B0604020202020204" pitchFamily="34" charset="0"/>
                        </a:rPr>
                        <a:t>Índice de Talento Humano</a:t>
                      </a:r>
                      <a:endParaRPr lang="es-CO" sz="1000" b="1" i="0" u="none" strike="noStrike" dirty="0">
                        <a:solidFill>
                          <a:srgbClr val="000000"/>
                        </a:solidFill>
                        <a:effectLst/>
                        <a:latin typeface="Arial" panose="020B0604020202020204" pitchFamily="34" charset="0"/>
                      </a:endParaRPr>
                    </a:p>
                  </a:txBody>
                  <a:tcPr marL="5477" marR="5477" marT="547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MX" sz="1000" b="0" i="0" u="none" strike="noStrike" dirty="0">
                          <a:solidFill>
                            <a:srgbClr val="000000"/>
                          </a:solidFill>
                          <a:effectLst/>
                          <a:latin typeface="Arial" panose="020B0604020202020204" pitchFamily="34" charset="0"/>
                        </a:rPr>
                        <a:t>%</a:t>
                      </a:r>
                      <a:endParaRPr lang="es-CO" sz="1000" b="0" i="0" u="none" strike="noStrike" dirty="0">
                        <a:solidFill>
                          <a:srgbClr val="000000"/>
                        </a:solidFill>
                        <a:effectLst/>
                        <a:latin typeface="Arial" panose="020B0604020202020204" pitchFamily="34" charset="0"/>
                      </a:endParaRPr>
                    </a:p>
                  </a:txBody>
                  <a:tcPr marL="5477" marR="5477" marT="547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MX" sz="1000" b="0" i="0" u="none" strike="noStrike" dirty="0">
                          <a:solidFill>
                            <a:srgbClr val="000000"/>
                          </a:solidFill>
                          <a:effectLst/>
                          <a:latin typeface="Arial" panose="020B0604020202020204" pitchFamily="34" charset="0"/>
                        </a:rPr>
                        <a:t>4%</a:t>
                      </a:r>
                      <a:endParaRPr lang="es-CO" sz="10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es-MX" sz="1000" b="0" i="0" u="none" strike="noStrike" dirty="0">
                          <a:solidFill>
                            <a:srgbClr val="000000"/>
                          </a:solidFill>
                          <a:effectLst/>
                          <a:latin typeface="Arial" panose="020B0604020202020204" pitchFamily="34" charset="0"/>
                        </a:rPr>
                        <a:t>4%</a:t>
                      </a:r>
                      <a:endParaRPr lang="es-CO" sz="10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MX" sz="1000" b="0" i="0" u="none" strike="noStrike" dirty="0">
                          <a:solidFill>
                            <a:srgbClr val="000000"/>
                          </a:solidFill>
                          <a:effectLst/>
                          <a:latin typeface="Arial" panose="020B0604020202020204" pitchFamily="34" charset="0"/>
                        </a:rPr>
                        <a:t>100%</a:t>
                      </a:r>
                      <a:endParaRPr lang="es-CO" sz="10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714537313"/>
                  </a:ext>
                </a:extLst>
              </a:tr>
              <a:tr h="499355">
                <a:tc vMerge="1">
                  <a:txBody>
                    <a:bodyPr/>
                    <a:lstStyle/>
                    <a:p>
                      <a:endParaRPr dirty="0"/>
                    </a:p>
                  </a:txBody>
                  <a:tcPr marL="5477" marR="5477" marT="5477" marB="0" anchor="ctr">
                    <a:lnL>
                      <a:noFill/>
                    </a:lnL>
                    <a:lnR>
                      <a:noFill/>
                    </a:lnR>
                    <a:lnT w="12700" cap="flat" cmpd="sng" algn="ctr">
                      <a:solidFill>
                        <a:srgbClr val="FFFFFF"/>
                      </a:solidFill>
                      <a:prstDash val="solid"/>
                      <a:round/>
                      <a:headEnd type="none" w="med" len="med"/>
                      <a:tailEnd type="none" w="med" len="med"/>
                    </a:lnT>
                    <a:lnB>
                      <a:noFill/>
                    </a:lnB>
                    <a:solidFill>
                      <a:srgbClr val="DDEBF7"/>
                    </a:solidFill>
                  </a:tcPr>
                </a:tc>
                <a:tc>
                  <a:txBody>
                    <a:bodyPr/>
                    <a:lstStyle/>
                    <a:p>
                      <a:pPr algn="r" rtl="0" fontAlgn="ctr"/>
                      <a:r>
                        <a:rPr lang="es-CO" sz="1000" b="1" i="0" u="none" strike="noStrike" dirty="0">
                          <a:solidFill>
                            <a:schemeClr val="tx1">
                              <a:lumMod val="65000"/>
                              <a:lumOff val="35000"/>
                            </a:schemeClr>
                          </a:solidFill>
                          <a:effectLst/>
                          <a:latin typeface="Arial" panose="020B0604020202020204" pitchFamily="34" charset="0"/>
                        </a:rPr>
                        <a:t>GPTW</a:t>
                      </a:r>
                    </a:p>
                  </a:txBody>
                  <a:tcPr marL="5477" marR="5477" marT="547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MX" sz="1000" b="0" i="0" u="none" strike="noStrike" dirty="0">
                          <a:solidFill>
                            <a:srgbClr val="000000"/>
                          </a:solidFill>
                          <a:effectLst/>
                          <a:latin typeface="Arial" panose="020B0604020202020204" pitchFamily="34" charset="0"/>
                        </a:rPr>
                        <a:t>%</a:t>
                      </a:r>
                      <a:endParaRPr lang="es-CO" sz="1000" b="0" i="0" u="none" strike="noStrike" dirty="0">
                        <a:solidFill>
                          <a:srgbClr val="000000"/>
                        </a:solidFill>
                        <a:effectLst/>
                        <a:latin typeface="Arial" panose="020B0604020202020204" pitchFamily="34" charset="0"/>
                      </a:endParaRPr>
                    </a:p>
                  </a:txBody>
                  <a:tcPr marL="5477" marR="5477" marT="547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es-CO" sz="1000" b="0" i="0" u="none" strike="noStrike" dirty="0">
                          <a:solidFill>
                            <a:srgbClr val="000000"/>
                          </a:solidFill>
                          <a:effectLst/>
                          <a:latin typeface="Arial" panose="020B0604020202020204" pitchFamily="34" charset="0"/>
                        </a:rPr>
                        <a:t>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701884729"/>
                  </a:ext>
                </a:extLst>
              </a:tr>
              <a:tr h="321424">
                <a:tc vMerge="1">
                  <a:txBody>
                    <a:bodyPr/>
                    <a:lstStyle/>
                    <a:p>
                      <a:endParaRPr lang="es-CO"/>
                    </a:p>
                  </a:txBody>
                  <a:tcPr/>
                </a:tc>
                <a:tc>
                  <a:txBody>
                    <a:bodyPr/>
                    <a:lstStyle/>
                    <a:p>
                      <a:pPr algn="r" rtl="0" fontAlgn="ctr"/>
                      <a:r>
                        <a:rPr lang="es-MX" sz="1000" b="1" i="0" u="none" strike="noStrike" dirty="0">
                          <a:solidFill>
                            <a:schemeClr val="tx1">
                              <a:lumMod val="65000"/>
                              <a:lumOff val="35000"/>
                            </a:schemeClr>
                          </a:solidFill>
                          <a:effectLst/>
                          <a:latin typeface="Arial" panose="020B0604020202020204" pitchFamily="34" charset="0"/>
                        </a:rPr>
                        <a:t>Continuidad estratégica del talento</a:t>
                      </a:r>
                    </a:p>
                  </a:txBody>
                  <a:tcPr marL="5477" marR="5477" marT="547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a:t>
                      </a:r>
                    </a:p>
                  </a:txBody>
                  <a:tcPr marL="5477" marR="5477" marT="547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es-CO" sz="1000" b="0" i="0" u="none" strike="noStrike" dirty="0">
                          <a:solidFill>
                            <a:srgbClr val="000000"/>
                          </a:solidFill>
                          <a:effectLst/>
                          <a:latin typeface="Arial" panose="020B0604020202020204" pitchFamily="34" charset="0"/>
                        </a:rPr>
                        <a:t>7%</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E2EFDA"/>
                    </a:solidFill>
                  </a:tcPr>
                </a:tc>
                <a:tc>
                  <a:txBody>
                    <a:bodyPr/>
                    <a:lstStyle/>
                    <a:p>
                      <a:pPr algn="ctr" rtl="0" fontAlgn="ctr"/>
                      <a:r>
                        <a:rPr lang="es-CO" sz="1000" b="0" i="0" u="none" strike="noStrike" dirty="0">
                          <a:solidFill>
                            <a:srgbClr val="000000"/>
                          </a:solidFill>
                          <a:effectLst/>
                          <a:latin typeface="Arial" panose="020B0604020202020204" pitchFamily="34" charset="0"/>
                        </a:rPr>
                        <a:t>7%</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noFill/>
                  </a:tcPr>
                </a:tc>
                <a:tc>
                  <a:txBody>
                    <a:bodyPr/>
                    <a:lstStyle/>
                    <a:p>
                      <a:pPr algn="ctr" rtl="0" fontAlgn="ctr"/>
                      <a:r>
                        <a:rPr lang="es-CO" sz="1000" b="0" i="0" u="none" strike="noStrike" dirty="0">
                          <a:solidFill>
                            <a:srgbClr val="000000"/>
                          </a:solidFill>
                          <a:effectLst/>
                          <a:latin typeface="Arial" panose="020B060402020202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91794782"/>
                  </a:ext>
                </a:extLst>
              </a:tr>
            </a:tbl>
          </a:graphicData>
        </a:graphic>
      </p:graphicFrame>
    </p:spTree>
    <p:extLst>
      <p:ext uri="{BB962C8B-B14F-4D97-AF65-F5344CB8AC3E}">
        <p14:creationId xmlns:p14="http://schemas.microsoft.com/office/powerpoint/2010/main" val="3665435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D6509EC-A8F3-4149-96EA-8FFA677765A4}"/>
              </a:ext>
            </a:extLst>
          </p:cNvPr>
          <p:cNvPicPr>
            <a:picLocks noChangeAspect="1"/>
          </p:cNvPicPr>
          <p:nvPr/>
        </p:nvPicPr>
        <p:blipFill>
          <a:blip r:embed="rId3"/>
          <a:stretch>
            <a:fillRect/>
          </a:stretch>
        </p:blipFill>
        <p:spPr>
          <a:xfrm>
            <a:off x="0" y="0"/>
            <a:ext cx="12192000" cy="6858000"/>
          </a:xfrm>
          <a:prstGeom prst="rect">
            <a:avLst/>
          </a:prstGeom>
        </p:spPr>
      </p:pic>
      <p:pic>
        <p:nvPicPr>
          <p:cNvPr id="16" name="Imagen 15">
            <a:extLst>
              <a:ext uri="{FF2B5EF4-FFF2-40B4-BE49-F238E27FC236}">
                <a16:creationId xmlns:a16="http://schemas.microsoft.com/office/drawing/2014/main" id="{06258D84-CC17-F41B-771A-F061ED90792F}"/>
              </a:ext>
            </a:extLst>
          </p:cNvPr>
          <p:cNvPicPr>
            <a:picLocks noChangeAspect="1"/>
          </p:cNvPicPr>
          <p:nvPr/>
        </p:nvPicPr>
        <p:blipFill>
          <a:blip r:embed="rId4"/>
          <a:stretch>
            <a:fillRect/>
          </a:stretch>
        </p:blipFill>
        <p:spPr>
          <a:xfrm>
            <a:off x="0" y="0"/>
            <a:ext cx="7525667" cy="5929313"/>
          </a:xfrm>
          <a:prstGeom prst="rect">
            <a:avLst/>
          </a:prstGeom>
        </p:spPr>
      </p:pic>
      <p:cxnSp>
        <p:nvCxnSpPr>
          <p:cNvPr id="18" name="Conector recto 17">
            <a:extLst>
              <a:ext uri="{FF2B5EF4-FFF2-40B4-BE49-F238E27FC236}">
                <a16:creationId xmlns:a16="http://schemas.microsoft.com/office/drawing/2014/main" id="{E3567E45-C15D-DDE3-31C6-C8E3FBE8B6E8}"/>
              </a:ext>
            </a:extLst>
          </p:cNvPr>
          <p:cNvCxnSpPr/>
          <p:nvPr/>
        </p:nvCxnSpPr>
        <p:spPr>
          <a:xfrm>
            <a:off x="0" y="5929313"/>
            <a:ext cx="12192000" cy="0"/>
          </a:xfrm>
          <a:prstGeom prst="line">
            <a:avLst/>
          </a:prstGeom>
          <a:ln w="0">
            <a:solidFill>
              <a:schemeClr val="bg2"/>
            </a:solidFill>
          </a:ln>
        </p:spPr>
        <p:style>
          <a:lnRef idx="1">
            <a:schemeClr val="accent3"/>
          </a:lnRef>
          <a:fillRef idx="0">
            <a:schemeClr val="accent3"/>
          </a:fillRef>
          <a:effectRef idx="0">
            <a:schemeClr val="accent3"/>
          </a:effectRef>
          <a:fontRef idx="minor">
            <a:schemeClr val="tx1"/>
          </a:fontRef>
        </p:style>
      </p:cxnSp>
      <p:sp>
        <p:nvSpPr>
          <p:cNvPr id="19" name="object 3">
            <a:extLst>
              <a:ext uri="{FF2B5EF4-FFF2-40B4-BE49-F238E27FC236}">
                <a16:creationId xmlns:a16="http://schemas.microsoft.com/office/drawing/2014/main" id="{B6A495CC-AFCD-89E3-756D-7544DC63740F}"/>
              </a:ext>
            </a:extLst>
          </p:cNvPr>
          <p:cNvSpPr txBox="1"/>
          <p:nvPr/>
        </p:nvSpPr>
        <p:spPr>
          <a:xfrm>
            <a:off x="2157573" y="3070556"/>
            <a:ext cx="9370435" cy="769441"/>
          </a:xfrm>
          <a:prstGeom prst="rect">
            <a:avLst/>
          </a:prstGeom>
        </p:spPr>
        <p:txBody>
          <a:bodyPr vert="horz" wrap="square" lIns="0" tIns="12700" rIns="0" bIns="0" rtlCol="0">
            <a:spAutoFit/>
          </a:bodyPr>
          <a:lstStyle/>
          <a:p>
            <a:pPr marL="12700" marR="0" lvl="0" indent="0" algn="r" defTabSz="914400" rtl="0" eaLnBrk="1" fontAlgn="auto" latinLnBrk="0" hangingPunct="1">
              <a:lnSpc>
                <a:spcPts val="5945"/>
              </a:lnSpc>
              <a:spcBef>
                <a:spcPts val="100"/>
              </a:spcBef>
              <a:spcAft>
                <a:spcPts val="0"/>
              </a:spcAft>
              <a:buClrTx/>
              <a:buSzTx/>
              <a:buFontTx/>
              <a:buNone/>
              <a:tabLst/>
              <a:defRPr/>
            </a:pPr>
            <a:r>
              <a:rPr kumimoji="0" lang="es-MX" sz="5000" b="1" i="0" u="none" strike="noStrike" kern="1200" cap="none" spc="0" normalizeH="0" baseline="0" noProof="0" dirty="0">
                <a:ln>
                  <a:noFill/>
                </a:ln>
                <a:solidFill>
                  <a:srgbClr val="FFFFFF"/>
                </a:solidFill>
                <a:effectLst/>
                <a:uLnTx/>
                <a:uFillTx/>
                <a:latin typeface="Calibri"/>
                <a:ea typeface="+mn-ea"/>
                <a:cs typeface="Calibri"/>
              </a:rPr>
              <a:t>Seguimiento TBG 2025</a:t>
            </a:r>
          </a:p>
        </p:txBody>
      </p:sp>
      <p:sp>
        <p:nvSpPr>
          <p:cNvPr id="21" name="object 2">
            <a:extLst>
              <a:ext uri="{FF2B5EF4-FFF2-40B4-BE49-F238E27FC236}">
                <a16:creationId xmlns:a16="http://schemas.microsoft.com/office/drawing/2014/main" id="{DECF6ADF-E777-A3CC-8EDE-E724D0CAED0F}"/>
              </a:ext>
            </a:extLst>
          </p:cNvPr>
          <p:cNvSpPr txBox="1"/>
          <p:nvPr/>
        </p:nvSpPr>
        <p:spPr>
          <a:xfrm>
            <a:off x="6534364" y="4817737"/>
            <a:ext cx="4993070" cy="210699"/>
          </a:xfrm>
          <a:prstGeom prst="rect">
            <a:avLst/>
          </a:prstGeom>
        </p:spPr>
        <p:txBody>
          <a:bodyPr vert="horz" wrap="square" lIns="0" tIns="12700" rIns="0" bIns="0" rtlCol="0">
            <a:spAutoFit/>
          </a:bodyPr>
          <a:lstStyle/>
          <a:p>
            <a:pPr marL="1162685" marR="0" lvl="0" indent="0" algn="r" defTabSz="914400" rtl="0" eaLnBrk="1" fontAlgn="auto" latinLnBrk="0" hangingPunct="1">
              <a:lnSpc>
                <a:spcPts val="1550"/>
              </a:lnSpc>
              <a:spcBef>
                <a:spcPts val="0"/>
              </a:spcBef>
              <a:spcAft>
                <a:spcPts val="0"/>
              </a:spcAft>
              <a:buClrTx/>
              <a:buSzTx/>
              <a:buFontTx/>
              <a:buNone/>
              <a:tabLst/>
              <a:defRPr/>
            </a:pPr>
            <a:r>
              <a:rPr lang="es-MX" sz="1300" spc="25" dirty="0">
                <a:solidFill>
                  <a:srgbClr val="FFFFFF"/>
                </a:solidFill>
                <a:latin typeface="Calibri"/>
                <a:cs typeface="Calibri"/>
              </a:rPr>
              <a:t>abril </a:t>
            </a:r>
            <a:r>
              <a:rPr kumimoji="0" sz="1300" b="0" i="0" u="none" strike="noStrike" kern="1200" cap="none" spc="0" normalizeH="0" baseline="0" noProof="0" dirty="0">
                <a:ln>
                  <a:noFill/>
                </a:ln>
                <a:solidFill>
                  <a:srgbClr val="FFFFFF"/>
                </a:solidFill>
                <a:effectLst/>
                <a:uLnTx/>
                <a:uFillTx/>
                <a:latin typeface="Calibri"/>
                <a:ea typeface="+mn-ea"/>
                <a:cs typeface="Calibri"/>
              </a:rPr>
              <a:t>de</a:t>
            </a:r>
            <a:r>
              <a:rPr kumimoji="0" sz="1300" b="0" i="0" u="none" strike="noStrike" kern="1200" cap="none" spc="25" normalizeH="0" baseline="0" noProof="0" dirty="0">
                <a:ln>
                  <a:noFill/>
                </a:ln>
                <a:solidFill>
                  <a:srgbClr val="FFFFFF"/>
                </a:solidFill>
                <a:effectLst/>
                <a:uLnTx/>
                <a:uFillTx/>
                <a:latin typeface="Calibri"/>
                <a:ea typeface="+mn-ea"/>
                <a:cs typeface="Calibri"/>
              </a:rPr>
              <a:t> </a:t>
            </a:r>
            <a:r>
              <a:rPr kumimoji="0" lang="es-CO" sz="1300" b="0" i="0" u="none" strike="noStrike" kern="1200" cap="none" spc="-20" normalizeH="0" baseline="0" noProof="0" dirty="0">
                <a:ln>
                  <a:noFill/>
                </a:ln>
                <a:solidFill>
                  <a:srgbClr val="FFFFFF"/>
                </a:solidFill>
                <a:effectLst/>
                <a:uLnTx/>
                <a:uFillTx/>
                <a:latin typeface="Calibri"/>
                <a:ea typeface="+mn-ea"/>
                <a:cs typeface="Calibri"/>
              </a:rPr>
              <a:t>2025</a:t>
            </a:r>
            <a:endParaRPr kumimoji="0" sz="1300" b="0" i="0" u="none" strike="noStrike" kern="1200" cap="none" spc="0" normalizeH="0" baseline="0" noProof="0" dirty="0">
              <a:ln>
                <a:noFill/>
              </a:ln>
              <a:solidFill>
                <a:prstClr val="black"/>
              </a:solidFill>
              <a:effectLst/>
              <a:uLnTx/>
              <a:uFillTx/>
              <a:latin typeface="Calibri"/>
              <a:ea typeface="+mn-ea"/>
              <a:cs typeface="Calibri"/>
            </a:endParaRPr>
          </a:p>
        </p:txBody>
      </p:sp>
      <p:pic>
        <p:nvPicPr>
          <p:cNvPr id="22" name="Imagen 21">
            <a:extLst>
              <a:ext uri="{FF2B5EF4-FFF2-40B4-BE49-F238E27FC236}">
                <a16:creationId xmlns:a16="http://schemas.microsoft.com/office/drawing/2014/main" id="{56B87EB8-856D-7E47-04D3-F78BC25DDD18}"/>
              </a:ext>
            </a:extLst>
          </p:cNvPr>
          <p:cNvPicPr>
            <a:picLocks noChangeAspect="1"/>
          </p:cNvPicPr>
          <p:nvPr/>
        </p:nvPicPr>
        <p:blipFill>
          <a:blip r:embed="rId5"/>
          <a:stretch>
            <a:fillRect/>
          </a:stretch>
        </p:blipFill>
        <p:spPr>
          <a:xfrm>
            <a:off x="10339984" y="6248400"/>
            <a:ext cx="1168400" cy="279400"/>
          </a:xfrm>
          <a:prstGeom prst="rect">
            <a:avLst/>
          </a:prstGeom>
        </p:spPr>
      </p:pic>
      <p:pic>
        <p:nvPicPr>
          <p:cNvPr id="23" name="Imagen 22">
            <a:extLst>
              <a:ext uri="{FF2B5EF4-FFF2-40B4-BE49-F238E27FC236}">
                <a16:creationId xmlns:a16="http://schemas.microsoft.com/office/drawing/2014/main" id="{AC3491B6-9D76-5392-9637-4C0D7E59651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760200" y="3200400"/>
            <a:ext cx="431800" cy="977900"/>
          </a:xfrm>
          <a:prstGeom prst="rect">
            <a:avLst/>
          </a:prstGeom>
        </p:spPr>
      </p:pic>
    </p:spTree>
    <p:extLst>
      <p:ext uri="{BB962C8B-B14F-4D97-AF65-F5344CB8AC3E}">
        <p14:creationId xmlns:p14="http://schemas.microsoft.com/office/powerpoint/2010/main" val="10748696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312743B0EFE1E94DB453E0B348D39C5B" ma:contentTypeVersion="10" ma:contentTypeDescription="Crear nuevo documento." ma:contentTypeScope="" ma:versionID="ba56416186bbf60b835f3eb14db6a990">
  <xsd:schema xmlns:xsd="http://www.w3.org/2001/XMLSchema" xmlns:xs="http://www.w3.org/2001/XMLSchema" xmlns:p="http://schemas.microsoft.com/office/2006/metadata/properties" xmlns:ns2="92e4a5f5-ae8c-4995-8b2a-b32e3ed96cea" xmlns:ns3="f7ce4d86-4f8d-4970-a939-bdf988fd1570" targetNamespace="http://schemas.microsoft.com/office/2006/metadata/properties" ma:root="true" ma:fieldsID="e17c744ce126b364587ecf61fb482388" ns2:_="" ns3:_="">
    <xsd:import namespace="92e4a5f5-ae8c-4995-8b2a-b32e3ed96cea"/>
    <xsd:import namespace="f7ce4d86-4f8d-4970-a939-bdf988fd157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e4a5f5-ae8c-4995-8b2a-b32e3ed96c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7ce4d86-4f8d-4970-a939-bdf988fd1570" elementFormDefault="qualified">
    <xsd:import namespace="http://schemas.microsoft.com/office/2006/documentManagement/types"/>
    <xsd:import namespace="http://schemas.microsoft.com/office/infopath/2007/PartnerControls"/>
    <xsd:element name="SharedWithUsers" ma:index="10"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talles de uso compartido"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083A8EA-308A-4A3B-AB03-87E38E0BA6FB}">
  <ds:schemaRefs>
    <ds:schemaRef ds:uri="http://schemas.microsoft.com/sharepoint/v3/contenttype/forms"/>
  </ds:schemaRefs>
</ds:datastoreItem>
</file>

<file path=customXml/itemProps2.xml><?xml version="1.0" encoding="utf-8"?>
<ds:datastoreItem xmlns:ds="http://schemas.openxmlformats.org/officeDocument/2006/customXml" ds:itemID="{D729A37C-685F-4683-8E23-D86ECB1D7C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e4a5f5-ae8c-4995-8b2a-b32e3ed96cea"/>
    <ds:schemaRef ds:uri="f7ce4d86-4f8d-4970-a939-bdf988fd157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12963CA-E518-4119-BD56-FEFB48D742A5}">
  <ds:schemaRefs>
    <ds:schemaRef ds:uri="http://purl.org/dc/elements/1.1/"/>
    <ds:schemaRef ds:uri="http://purl.org/dc/terms/"/>
    <ds:schemaRef ds:uri="92e4a5f5-ae8c-4995-8b2a-b32e3ed96cea"/>
    <ds:schemaRef ds:uri="f7ce4d86-4f8d-4970-a939-bdf988fd1570"/>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http://purl.org/dc/dcmitype/"/>
    <ds:schemaRef ds:uri="http://schemas.microsoft.com/office/2006/metadata/properties"/>
  </ds:schemaRefs>
</ds:datastoreItem>
</file>

<file path=docMetadata/LabelInfo.xml><?xml version="1.0" encoding="utf-8"?>
<clbl:labelList xmlns:clbl="http://schemas.microsoft.com/office/2020/mipLabelMetadata">
  <clbl:label id="{a6388b50-90a4-46ba-9d38-b28d1e5eceaf}" enabled="1" method="Privileged" siteId="{a4305987-cf78-4f93-9d64-bf18af65397b}" removed="0"/>
</clbl:labelList>
</file>

<file path=docProps/app.xml><?xml version="1.0" encoding="utf-8"?>
<Properties xmlns="http://schemas.openxmlformats.org/officeDocument/2006/extended-properties" xmlns:vt="http://schemas.openxmlformats.org/officeDocument/2006/docPropsVTypes">
  <TotalTime>21862</TotalTime>
  <Words>1375</Words>
  <Application>Microsoft Office PowerPoint</Application>
  <PresentationFormat>Panorámica</PresentationFormat>
  <Paragraphs>325</Paragraphs>
  <Slides>6</Slides>
  <Notes>6</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Aptos Narrow</vt: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Liliana Gonzalez Roman</dc:creator>
  <cp:lastModifiedBy>Diana Jeannette Molina Rodriguez (OCENSA)</cp:lastModifiedBy>
  <cp:revision>370</cp:revision>
  <dcterms:created xsi:type="dcterms:W3CDTF">2021-08-03T15:47:38Z</dcterms:created>
  <dcterms:modified xsi:type="dcterms:W3CDTF">2025-05-07T22:34:33Z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0x010100312743B0EFE1E94DB453E0B348D39C5B</vt:lpwstr>
  </property>
</Properties>
</file>