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4"/>
  </p:sldMasterIdLst>
  <p:notesMasterIdLst>
    <p:notesMasterId r:id="rId11"/>
  </p:notesMasterIdLst>
  <p:sldIdLst>
    <p:sldId id="279" r:id="rId5"/>
    <p:sldId id="2147470409" r:id="rId6"/>
    <p:sldId id="2147470410" r:id="rId7"/>
    <p:sldId id="2147470415" r:id="rId8"/>
    <p:sldId id="2147470416" r:id="rId9"/>
    <p:sldId id="214747139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pos="5428" userDrawn="1">
          <p15:clr>
            <a:srgbClr val="A4A3A4"/>
          </p15:clr>
        </p15:guide>
        <p15:guide id="3" pos="2026" userDrawn="1">
          <p15:clr>
            <a:srgbClr val="A4A3A4"/>
          </p15:clr>
        </p15:guide>
        <p15:guide id="4" orient="horz" pos="4133" userDrawn="1">
          <p15:clr>
            <a:srgbClr val="A4A3A4"/>
          </p15:clr>
        </p15:guide>
        <p15:guide id="5" orient="horz" pos="3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ABE2"/>
    <a:srgbClr val="008B3F"/>
    <a:srgbClr val="070C1C"/>
    <a:srgbClr val="4E7737"/>
    <a:srgbClr val="209288"/>
    <a:srgbClr val="00893E"/>
    <a:srgbClr val="E46C0A"/>
    <a:srgbClr val="B48900"/>
    <a:srgbClr val="971506"/>
    <a:srgbClr val="072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D9F86-50D4-4E91-AB3E-C6891C571023}" v="3" dt="2025-01-14T21:46:58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792" autoAdjust="0"/>
  </p:normalViewPr>
  <p:slideViewPr>
    <p:cSldViewPr snapToGrid="0">
      <p:cViewPr varScale="1">
        <p:scale>
          <a:sx n="99" d="100"/>
          <a:sy n="99" d="100"/>
        </p:scale>
        <p:origin x="1590" y="306"/>
      </p:cViewPr>
      <p:guideLst>
        <p:guide orient="horz" pos="709"/>
        <p:guide pos="5428"/>
        <p:guide pos="2026"/>
        <p:guide orient="horz" pos="4133"/>
        <p:guide orient="horz" pos="3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a Jeannette Molina Rodriguez (OCENSA)" userId="193e1c39-28bf-44a5-b2e6-f32a19f5a274" providerId="ADAL" clId="{F59D9F86-50D4-4E91-AB3E-C6891C571023}"/>
    <pc:docChg chg="modSld">
      <pc:chgData name="Diana Jeannette Molina Rodriguez (OCENSA)" userId="193e1c39-28bf-44a5-b2e6-f32a19f5a274" providerId="ADAL" clId="{F59D9F86-50D4-4E91-AB3E-C6891C571023}" dt="2025-01-27T15:31:21.487" v="5" actId="20577"/>
      <pc:docMkLst>
        <pc:docMk/>
      </pc:docMkLst>
      <pc:sldChg chg="modSp mod">
        <pc:chgData name="Diana Jeannette Molina Rodriguez (OCENSA)" userId="193e1c39-28bf-44a5-b2e6-f32a19f5a274" providerId="ADAL" clId="{F59D9F86-50D4-4E91-AB3E-C6891C571023}" dt="2025-01-27T15:30:53.405" v="4" actId="20577"/>
        <pc:sldMkLst>
          <pc:docMk/>
          <pc:sldMk cId="1339344770" sldId="2147470409"/>
        </pc:sldMkLst>
        <pc:spChg chg="mod">
          <ac:chgData name="Diana Jeannette Molina Rodriguez (OCENSA)" userId="193e1c39-28bf-44a5-b2e6-f32a19f5a274" providerId="ADAL" clId="{F59D9F86-50D4-4E91-AB3E-C6891C571023}" dt="2025-01-27T15:30:39.128" v="1" actId="20577"/>
          <ac:spMkLst>
            <pc:docMk/>
            <pc:sldMk cId="1339344770" sldId="2147470409"/>
            <ac:spMk id="3" creationId="{54107941-7B51-FD5F-7387-B19064E6A83D}"/>
          </ac:spMkLst>
        </pc:spChg>
        <pc:graphicFrameChg chg="modGraphic">
          <ac:chgData name="Diana Jeannette Molina Rodriguez (OCENSA)" userId="193e1c39-28bf-44a5-b2e6-f32a19f5a274" providerId="ADAL" clId="{F59D9F86-50D4-4E91-AB3E-C6891C571023}" dt="2025-01-27T15:30:53.405" v="4" actId="20577"/>
          <ac:graphicFrameMkLst>
            <pc:docMk/>
            <pc:sldMk cId="1339344770" sldId="2147470409"/>
            <ac:graphicFrameMk id="7" creationId="{805A0EB7-CD24-F9A5-1C47-5E59B63C7E80}"/>
          </ac:graphicFrameMkLst>
        </pc:graphicFrameChg>
      </pc:sldChg>
      <pc:sldChg chg="modSp mod">
        <pc:chgData name="Diana Jeannette Molina Rodriguez (OCENSA)" userId="193e1c39-28bf-44a5-b2e6-f32a19f5a274" providerId="ADAL" clId="{F59D9F86-50D4-4E91-AB3E-C6891C571023}" dt="2025-01-27T15:31:21.487" v="5" actId="20577"/>
        <pc:sldMkLst>
          <pc:docMk/>
          <pc:sldMk cId="127505728" sldId="2147470415"/>
        </pc:sldMkLst>
        <pc:graphicFrameChg chg="modGraphic">
          <ac:chgData name="Diana Jeannette Molina Rodriguez (OCENSA)" userId="193e1c39-28bf-44a5-b2e6-f32a19f5a274" providerId="ADAL" clId="{F59D9F86-50D4-4E91-AB3E-C6891C571023}" dt="2025-01-27T15:31:21.487" v="5" actId="20577"/>
          <ac:graphicFrameMkLst>
            <pc:docMk/>
            <pc:sldMk cId="127505728" sldId="2147470415"/>
            <ac:graphicFrameMk id="19" creationId="{2DAE24E4-675E-772D-6C38-76C7EEEAFA5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2D12A-4172-4125-BE64-03F62150E01A}" type="datetimeFigureOut">
              <a:rPr lang="es-CO" smtClean="0"/>
              <a:t>27/01/2025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2F1C5-14C5-428E-B82B-CDA9D27962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97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70C5B7-E6CE-C74B-9B79-32946C522121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212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BC8EE2-C65F-43F0-813F-89BE0D70A2EA}" type="slidenum">
              <a:rPr kumimoji="0" lang="es-419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419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0794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BC8EE2-C65F-43F0-813F-89BE0D70A2EA}" type="slidenum">
              <a:rPr kumimoji="0" lang="es-419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419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160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BC8EE2-C65F-43F0-813F-89BE0D70A2EA}" type="slidenum">
              <a:rPr kumimoji="0" lang="es-419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419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357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BC8EE2-C65F-43F0-813F-89BE0D70A2EA}" type="slidenum">
              <a:rPr kumimoji="0" lang="es-419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419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345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70C5B7-E6CE-C74B-9B79-32946C522121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96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8CA0FC-ADE8-1E06-C349-334D8B754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42BAC4-5DD0-D0FF-AE9E-23B9E3E06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42E6E4-2D47-0D11-2609-BD7D43CE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688BC-37DF-D9C8-2FC7-A92D64C6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07CEC2-EDE4-1EF6-55EB-10EA855D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7334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A3717-D9AB-0C6C-0BE5-C941A2F4E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88FF5F-B512-4C6E-039C-BCF44B6A5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33DC73-9ABC-DC21-30AB-7EBD3B52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529DE2-2B5A-7210-FE48-587D70B88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8A0BC0-925B-50FE-0196-186FACF85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6745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DBD06E-DFF9-8147-F6B9-5681EB7E88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05616D-8599-8847-4A15-DBB7BE5BE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34BD4-77EF-1B08-4389-E3511C4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D72811-5F51-A828-AE87-BA2E4B58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4D44D7-23D5-999D-0328-2022F94C6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902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40095-5010-C80F-0231-7A9A5999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639703-FC0D-F74B-0BB2-18B8A64C8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5B83B9-3C54-4F79-5B7E-5BF17E43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EAE99E-3E1D-E2BF-AED1-0FE535E5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A7C0E5-3837-5BAA-D15D-A8BBDC19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8796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A5B1B-8EDC-1DA5-6670-0AA12526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78D737-DA6F-5DD3-9230-A396F1596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CFB7A-89EB-47A6-B41F-616BFE39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8C0694-3F40-73E1-A69F-D4315BE2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A575EF-B2C1-8E3B-75E0-ADA64E117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3427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BA890-DE83-2E58-E6DA-0A0D35D9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85D73-4DB3-2838-122E-4053372C8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5D3A6B-6FB1-8AF3-3F63-95B24272B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9703F0-CB18-0972-A72A-3B833637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326C45-B14F-A0C1-5943-C8C083C37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DC086F-4283-54EE-36CD-7D262E78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2947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C5A3A7-7DF1-47B1-36C5-2D2110A2D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A2DC44-6DBE-D53C-EAE0-2F2A915F3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9F928C-F83E-4673-1C3B-5C4B32F58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0DAC0D-6E27-BF6E-2A15-3359EE2F2A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CAA340F-745A-606D-3940-03A0084E6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21D662-005A-1763-74B5-73CEC97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4DAF70F-E57C-AF06-ED31-005606290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766754C-55E6-934E-1677-43A58CB1F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6676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B92-86F2-7F66-5C86-3863423E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90A5E1-DC09-9822-ACCD-5BFC5AE0B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F5DACA-7DDD-E88A-6167-5A9F0DCA4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9F3421-3B83-92D0-F66B-4024026A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0919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723E12-04F7-6D6B-59B8-5A549C9F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A45BA5-6E07-D5AC-816A-55A72FD6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E8FFD1-0305-4CF6-42D0-49555B7C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2033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053FE-FC69-FD5E-FD66-13D6A2B9F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45127-7C05-08C7-C2C1-D1AC652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F289EB-8122-FE50-4289-2996407CB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DA50C6-6535-91B8-31AA-A9F6FBE5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66DAB8-1458-362A-F4D3-66CA7C22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F740F8-64F1-C242-6BF6-93C72083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7065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337D8-C0C8-3690-E553-16C83353B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BA6F6B-5541-2D71-89E6-45115D79DE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52A6BB-9411-625D-04BF-9CBC5EF43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FD4914-534E-A061-A5BB-9B183C3E9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64E6CE-A661-6DD8-E524-3B77A2EE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FD65E2-8A3C-A044-C71B-609C822D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82862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A589E3-4E9A-94C8-33EB-C50B79DD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579818-9F39-9828-CDC2-2CAAA98C4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90AB9A-5298-8771-41F2-904FA9117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1D223-2DB3-4CED-AC37-FC39EA97E8BF}" type="datetimeFigureOut">
              <a:rPr lang="es-419" smtClean="0"/>
              <a:t>27/1/2025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E670D-BD64-88C1-49FA-C34EC862D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67DD4D-102A-E8E7-37BE-A30DC2011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EF058-B6B5-4C3F-A560-30A7EC2B9AF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260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D6509EC-A8F3-4149-96EA-8FFA67776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6258D84-CC17-F41B-771A-F061ED9079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7525667" cy="5929313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E3567E45-C15D-DDE3-31C6-C8E3FBE8B6E8}"/>
              </a:ext>
            </a:extLst>
          </p:cNvPr>
          <p:cNvCxnSpPr/>
          <p:nvPr/>
        </p:nvCxnSpPr>
        <p:spPr>
          <a:xfrm>
            <a:off x="0" y="5929313"/>
            <a:ext cx="12192000" cy="0"/>
          </a:xfrm>
          <a:prstGeom prst="line">
            <a:avLst/>
          </a:prstGeom>
          <a:ln w="0">
            <a:solidFill>
              <a:schemeClr val="bg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object 3">
            <a:extLst>
              <a:ext uri="{FF2B5EF4-FFF2-40B4-BE49-F238E27FC236}">
                <a16:creationId xmlns:a16="http://schemas.microsoft.com/office/drawing/2014/main" id="{B6A495CC-AFCD-89E3-756D-7544DC63740F}"/>
              </a:ext>
            </a:extLst>
          </p:cNvPr>
          <p:cNvSpPr txBox="1"/>
          <p:nvPr/>
        </p:nvSpPr>
        <p:spPr>
          <a:xfrm>
            <a:off x="2157573" y="3070556"/>
            <a:ext cx="9370435" cy="769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ts val="594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Seguimiento TBG 2024</a:t>
            </a: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DECF6ADF-E777-A3CC-8EDE-E724D0CAED0F}"/>
              </a:ext>
            </a:extLst>
          </p:cNvPr>
          <p:cNvSpPr txBox="1"/>
          <p:nvPr/>
        </p:nvSpPr>
        <p:spPr>
          <a:xfrm>
            <a:off x="6534364" y="4817737"/>
            <a:ext cx="4993070" cy="2106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2685" marR="0" lvl="0" indent="0" algn="r" defTabSz="914400" rtl="0" eaLnBrk="1" fontAlgn="auto" latinLnBrk="0" hangingPunct="1">
              <a:lnSpc>
                <a:spcPts val="15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300" spc="25" dirty="0">
                <a:solidFill>
                  <a:srgbClr val="FFFFFF"/>
                </a:solidFill>
                <a:latin typeface="Calibri"/>
                <a:cs typeface="Calibri"/>
              </a:rPr>
              <a:t>enero </a:t>
            </a:r>
            <a:r>
              <a:rPr kumimoji="0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</a:t>
            </a:r>
            <a:r>
              <a:rPr kumimoji="0" sz="13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3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202</a:t>
            </a:r>
            <a:r>
              <a:rPr lang="es-MX" sz="1300" spc="-2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56B87EB8-856D-7E47-04D3-F78BC25DDD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9984" y="6248400"/>
            <a:ext cx="1168400" cy="27940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AC3491B6-9D76-5392-9637-4C0D7E5965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0200" y="3200400"/>
            <a:ext cx="4318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20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4EA5B12-AA75-D9C5-68CF-4A8C8E347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20" y="7951"/>
            <a:ext cx="254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4107941-7B51-FD5F-7387-B19064E6A83D}"/>
              </a:ext>
            </a:extLst>
          </p:cNvPr>
          <p:cNvSpPr txBox="1"/>
          <p:nvPr/>
        </p:nvSpPr>
        <p:spPr>
          <a:xfrm>
            <a:off x="364752" y="0"/>
            <a:ext cx="11612656" cy="72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77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00893E"/>
                </a:solidFill>
                <a:latin typeface="Calibri" panose="020F0502020204030204"/>
              </a:rPr>
              <a:t>TBG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0089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OCENSA 2024 (Sin Auditar)</a:t>
            </a:r>
          </a:p>
          <a:p>
            <a:pPr marL="0" marR="0" lvl="0" indent="0" defTabSz="914377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latin typeface="Calibri" panose="020F0502020204030204"/>
              </a:rPr>
              <a:t>Cumplimiento del </a:t>
            </a:r>
            <a:r>
              <a:rPr lang="es-ES" sz="2000" b="1" dirty="0">
                <a:latin typeface="Calibri" panose="020F0502020204030204"/>
              </a:rPr>
              <a:t>104,1% </a:t>
            </a:r>
            <a:r>
              <a:rPr lang="es-ES" sz="2000" dirty="0">
                <a:latin typeface="Calibri" panose="020F0502020204030204"/>
              </a:rPr>
              <a:t>al cierre del año</a:t>
            </a:r>
            <a:endParaRPr lang="es-ES" sz="2000" b="1" dirty="0">
              <a:latin typeface="Calibri" panose="020F0502020204030204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184AF71-5CF1-DB4D-CCE2-D89BF9AAC5A3}"/>
              </a:ext>
            </a:extLst>
          </p:cNvPr>
          <p:cNvSpPr/>
          <p:nvPr/>
        </p:nvSpPr>
        <p:spPr>
          <a:xfrm>
            <a:off x="243280" y="6627168"/>
            <a:ext cx="116126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1/ Metas Normalizadas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05A0EB7-CD24-F9A5-1C47-5E59B63C7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07055"/>
              </p:ext>
            </p:extLst>
          </p:nvPr>
        </p:nvGraphicFramePr>
        <p:xfrm>
          <a:off x="1288028" y="565002"/>
          <a:ext cx="8481563" cy="6184649"/>
        </p:xfrm>
        <a:graphic>
          <a:graphicData uri="http://schemas.openxmlformats.org/drawingml/2006/table">
            <a:tbl>
              <a:tblPr/>
              <a:tblGrid>
                <a:gridCol w="1679944">
                  <a:extLst>
                    <a:ext uri="{9D8B030D-6E8A-4147-A177-3AD203B41FA5}">
                      <a16:colId xmlns:a16="http://schemas.microsoft.com/office/drawing/2014/main" val="244800198"/>
                    </a:ext>
                  </a:extLst>
                </a:gridCol>
                <a:gridCol w="2648760">
                  <a:extLst>
                    <a:ext uri="{9D8B030D-6E8A-4147-A177-3AD203B41FA5}">
                      <a16:colId xmlns:a16="http://schemas.microsoft.com/office/drawing/2014/main" val="2728936561"/>
                    </a:ext>
                  </a:extLst>
                </a:gridCol>
                <a:gridCol w="635214">
                  <a:extLst>
                    <a:ext uri="{9D8B030D-6E8A-4147-A177-3AD203B41FA5}">
                      <a16:colId xmlns:a16="http://schemas.microsoft.com/office/drawing/2014/main" val="3432681541"/>
                    </a:ext>
                  </a:extLst>
                </a:gridCol>
                <a:gridCol w="190840">
                  <a:extLst>
                    <a:ext uri="{9D8B030D-6E8A-4147-A177-3AD203B41FA5}">
                      <a16:colId xmlns:a16="http://schemas.microsoft.com/office/drawing/2014/main" val="177270633"/>
                    </a:ext>
                  </a:extLst>
                </a:gridCol>
                <a:gridCol w="1265891">
                  <a:extLst>
                    <a:ext uri="{9D8B030D-6E8A-4147-A177-3AD203B41FA5}">
                      <a16:colId xmlns:a16="http://schemas.microsoft.com/office/drawing/2014/main" val="1768559476"/>
                    </a:ext>
                  </a:extLst>
                </a:gridCol>
                <a:gridCol w="1030457">
                  <a:extLst>
                    <a:ext uri="{9D8B030D-6E8A-4147-A177-3AD203B41FA5}">
                      <a16:colId xmlns:a16="http://schemas.microsoft.com/office/drawing/2014/main" val="3479957291"/>
                    </a:ext>
                  </a:extLst>
                </a:gridCol>
                <a:gridCol w="1030457">
                  <a:extLst>
                    <a:ext uri="{9D8B030D-6E8A-4147-A177-3AD203B41FA5}">
                      <a16:colId xmlns:a16="http://schemas.microsoft.com/office/drawing/2014/main" val="681471003"/>
                    </a:ext>
                  </a:extLst>
                </a:gridCol>
              </a:tblGrid>
              <a:tr h="74953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Acumulados reales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727170"/>
                  </a:ext>
                </a:extLst>
              </a:tr>
              <a:tr h="836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Foco GEE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Peso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dic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034270"/>
                  </a:ext>
                </a:extLst>
              </a:tr>
              <a:tr h="32422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584891"/>
                  </a:ext>
                </a:extLst>
              </a:tr>
              <a:tr h="1499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Primero la vida </a:t>
                      </a:r>
                      <a:b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(10%)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TRIF</a:t>
                      </a:r>
                    </a:p>
                  </a:txBody>
                  <a:tcPr marL="108000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0,29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57082"/>
                  </a:ext>
                </a:extLst>
              </a:tr>
              <a:tr h="13704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Severidad</a:t>
                      </a:r>
                    </a:p>
                  </a:txBody>
                  <a:tcPr marL="108000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35,00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965378"/>
                  </a:ext>
                </a:extLst>
              </a:tr>
              <a:tr h="97613"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SosTECnibilidad</a:t>
                      </a: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(17,5%)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Reducción de emisiones y carbono neutralidad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101%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 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068889"/>
                  </a:ext>
                </a:extLst>
              </a:tr>
              <a:tr h="16385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Reducción de emisiones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3.834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1,121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90710"/>
                  </a:ext>
                </a:extLst>
              </a:tr>
              <a:tr h="17953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Carbono Neutralidad 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15489"/>
                  </a:ext>
                </a:extLst>
              </a:tr>
              <a:tr h="1695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Energías Renovables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95580"/>
                  </a:ext>
                </a:extLst>
              </a:tr>
              <a:tr h="976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Eficiencia Energética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84,0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78,6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301774"/>
                  </a:ext>
                </a:extLst>
              </a:tr>
              <a:tr h="976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con </a:t>
                      </a:r>
                      <a:r>
                        <a:rPr lang="es-C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SosTecnibilidad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104%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176681"/>
                  </a:ext>
                </a:extLst>
              </a:tr>
              <a:tr h="27540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Estaciones Autosostenibles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158352"/>
                  </a:ext>
                </a:extLst>
              </a:tr>
              <a:tr h="19971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MX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Portafolio de desarrollo sostenible inversión socio ambiental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105%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25182"/>
                  </a:ext>
                </a:extLst>
              </a:tr>
              <a:tr h="976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Formulación de proyectos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33456"/>
                  </a:ext>
                </a:extLst>
              </a:tr>
              <a:tr h="40788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318907"/>
                  </a:ext>
                </a:extLst>
              </a:tr>
              <a:tr h="299812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Retornos competitivos</a:t>
                      </a:r>
                      <a:b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(52,5%)</a:t>
                      </a:r>
                    </a:p>
                  </a:txBody>
                  <a:tcPr marL="1743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EBIT</a:t>
                      </a:r>
                    </a:p>
                  </a:txBody>
                  <a:tcPr marL="108000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US$1,141 M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US$1,100 M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940639"/>
                  </a:ext>
                </a:extLst>
              </a:tr>
              <a:tr h="4793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Margen Utilidad Neta</a:t>
                      </a:r>
                    </a:p>
                  </a:txBody>
                  <a:tcPr marL="108000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63905"/>
                  </a:ext>
                </a:extLst>
              </a:tr>
              <a:tr h="29458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Costo por barril</a:t>
                      </a:r>
                    </a:p>
                  </a:txBody>
                  <a:tcPr marL="108000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0,95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0,95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912602"/>
                  </a:ext>
                </a:extLst>
              </a:tr>
              <a:tr h="2300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Regulación</a:t>
                      </a:r>
                    </a:p>
                  </a:txBody>
                  <a:tcPr marL="108000" marR="1743" marT="174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03546"/>
                  </a:ext>
                </a:extLst>
              </a:tr>
              <a:tr h="138169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Crecimiento Transición Energética (12,5%)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Crecimiento y </a:t>
                      </a:r>
                      <a:b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Diversificación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105%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0452"/>
                  </a:ext>
                </a:extLst>
              </a:tr>
              <a:tr h="198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Proyectos crecimiento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7,5%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742262"/>
                  </a:ext>
                </a:extLst>
              </a:tr>
              <a:tr h="33990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rtl="0" fontAlgn="ctr"/>
                      <a:r>
                        <a:rPr lang="es-CO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Maximización infraestructura actual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74259"/>
                  </a:ext>
                </a:extLst>
              </a:tr>
              <a:tr h="71118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545902"/>
                  </a:ext>
                </a:extLst>
              </a:tr>
              <a:tr h="15164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Conocimiento de vanguardia </a:t>
                      </a:r>
                      <a:b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(7,5%)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generado </a:t>
                      </a:r>
                      <a:r>
                        <a:rPr lang="es-C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CT+i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US$ 6,2 M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532979"/>
                  </a:ext>
                </a:extLst>
              </a:tr>
              <a:tr h="2527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Talento humano con conocimiento de vanguardia</a:t>
                      </a:r>
                    </a:p>
                  </a:txBody>
                  <a:tcPr marL="108000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122969"/>
                  </a:ext>
                </a:extLst>
              </a:tr>
              <a:tr h="101099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743" marT="1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1743" marR="1743" marT="174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43" marR="1743" marT="1743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</a:t>
                      </a:r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real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104,1%</a:t>
                      </a:r>
                    </a:p>
                  </a:txBody>
                  <a:tcPr marL="1743" marR="1743" marT="1743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09988"/>
                  </a:ext>
                </a:extLst>
              </a:tr>
            </a:tbl>
          </a:graphicData>
        </a:graphic>
      </p:graphicFrame>
      <p:sp>
        <p:nvSpPr>
          <p:cNvPr id="8" name="Elipse 7">
            <a:extLst>
              <a:ext uri="{FF2B5EF4-FFF2-40B4-BE49-F238E27FC236}">
                <a16:creationId xmlns:a16="http://schemas.microsoft.com/office/drawing/2014/main" id="{A05A8825-84B2-514F-9112-BFA3946009C5}"/>
              </a:ext>
            </a:extLst>
          </p:cNvPr>
          <p:cNvSpPr/>
          <p:nvPr/>
        </p:nvSpPr>
        <p:spPr>
          <a:xfrm>
            <a:off x="8937092" y="6502457"/>
            <a:ext cx="657225" cy="31828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34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4EA5B12-AA75-D9C5-68CF-4A8C8E347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20" y="17930"/>
            <a:ext cx="254000" cy="6858000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30720F1C-1BD2-72D7-5E28-243961C4A4A0}"/>
              </a:ext>
            </a:extLst>
          </p:cNvPr>
          <p:cNvSpPr txBox="1"/>
          <p:nvPr/>
        </p:nvSpPr>
        <p:spPr>
          <a:xfrm>
            <a:off x="2486248" y="2114744"/>
            <a:ext cx="8644269" cy="276999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s-MX" sz="1200" dirty="0"/>
              <a:t>No se presentan incidentes registrables y no hay incidentes con días perdidos o cargados</a:t>
            </a:r>
            <a:endParaRPr lang="es-CO" sz="1200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5DCB22C-CA0E-DB59-420F-4477EB07C681}"/>
              </a:ext>
            </a:extLst>
          </p:cNvPr>
          <p:cNvSpPr txBox="1"/>
          <p:nvPr/>
        </p:nvSpPr>
        <p:spPr>
          <a:xfrm>
            <a:off x="614917" y="-40171"/>
            <a:ext cx="4843215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7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00893E"/>
                </a:solidFill>
                <a:latin typeface="Calibri" panose="020F0502020204030204"/>
              </a:rPr>
              <a:t>TBG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0089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OCENSA 2024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30D5A81-6EC1-DE38-45F4-42A0EF0C21C0}"/>
              </a:ext>
            </a:extLst>
          </p:cNvPr>
          <p:cNvSpPr txBox="1"/>
          <p:nvPr/>
        </p:nvSpPr>
        <p:spPr>
          <a:xfrm>
            <a:off x="3643421" y="4464504"/>
            <a:ext cx="8046555" cy="43088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100" b="1" dirty="0"/>
              <a:t>Reducción de emisiones: </a:t>
            </a:r>
            <a:r>
              <a:rPr lang="es-MX" sz="1100" dirty="0"/>
              <a:t>Reducción de emisiones por la operación de los parques solares, 984 ton CO2 más generación el porvenir por 2.850 ton CO2</a:t>
            </a:r>
            <a:endParaRPr lang="es-CO" sz="11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D500A21-45F2-B323-A245-6E3DF730761C}"/>
              </a:ext>
            </a:extLst>
          </p:cNvPr>
          <p:cNvSpPr txBox="1"/>
          <p:nvPr/>
        </p:nvSpPr>
        <p:spPr>
          <a:xfrm>
            <a:off x="1689837" y="5679829"/>
            <a:ext cx="9223012" cy="43088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100" b="1" dirty="0"/>
              <a:t>Energías renovables:</a:t>
            </a:r>
            <a:r>
              <a:rPr lang="es-MX" sz="1100" dirty="0"/>
              <a:t> </a:t>
            </a:r>
          </a:p>
          <a:p>
            <a:r>
              <a:rPr lang="es-MX" sz="1100" dirty="0"/>
              <a:t>Indicador al 100% por la entrada en operación de los parques Vasconia y Coveñas.</a:t>
            </a:r>
            <a:endParaRPr lang="es-CO" sz="1100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D8EDC18-E0DB-D262-463E-458100121F32}"/>
              </a:ext>
            </a:extLst>
          </p:cNvPr>
          <p:cNvSpPr txBox="1"/>
          <p:nvPr/>
        </p:nvSpPr>
        <p:spPr>
          <a:xfrm>
            <a:off x="1135997" y="6258566"/>
            <a:ext cx="8644269" cy="43088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100" b="1" dirty="0"/>
              <a:t>Eficiencia energética: </a:t>
            </a:r>
            <a:r>
              <a:rPr lang="es-MX" sz="1100" dirty="0"/>
              <a:t> </a:t>
            </a:r>
          </a:p>
          <a:p>
            <a:r>
              <a:rPr lang="es-MX" sz="1100" dirty="0"/>
              <a:t>Cumplimiento resultado del alquiler de moto generadores en el Porvenir.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03268D-421A-E776-A5A6-90232C677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22230"/>
              </p:ext>
            </p:extLst>
          </p:nvPr>
        </p:nvGraphicFramePr>
        <p:xfrm>
          <a:off x="2947288" y="383990"/>
          <a:ext cx="7722188" cy="1650089"/>
        </p:xfrm>
        <a:graphic>
          <a:graphicData uri="http://schemas.openxmlformats.org/drawingml/2006/table">
            <a:tbl>
              <a:tblPr/>
              <a:tblGrid>
                <a:gridCol w="1852784">
                  <a:extLst>
                    <a:ext uri="{9D8B030D-6E8A-4147-A177-3AD203B41FA5}">
                      <a16:colId xmlns:a16="http://schemas.microsoft.com/office/drawing/2014/main" val="3419694366"/>
                    </a:ext>
                  </a:extLst>
                </a:gridCol>
                <a:gridCol w="1852784">
                  <a:extLst>
                    <a:ext uri="{9D8B030D-6E8A-4147-A177-3AD203B41FA5}">
                      <a16:colId xmlns:a16="http://schemas.microsoft.com/office/drawing/2014/main" val="991137342"/>
                    </a:ext>
                  </a:extLst>
                </a:gridCol>
                <a:gridCol w="750580">
                  <a:extLst>
                    <a:ext uri="{9D8B030D-6E8A-4147-A177-3AD203B41FA5}">
                      <a16:colId xmlns:a16="http://schemas.microsoft.com/office/drawing/2014/main" val="2432568356"/>
                    </a:ext>
                  </a:extLst>
                </a:gridCol>
                <a:gridCol w="926392">
                  <a:extLst>
                    <a:ext uri="{9D8B030D-6E8A-4147-A177-3AD203B41FA5}">
                      <a16:colId xmlns:a16="http://schemas.microsoft.com/office/drawing/2014/main" val="3146188541"/>
                    </a:ext>
                  </a:extLst>
                </a:gridCol>
                <a:gridCol w="1034584">
                  <a:extLst>
                    <a:ext uri="{9D8B030D-6E8A-4147-A177-3AD203B41FA5}">
                      <a16:colId xmlns:a16="http://schemas.microsoft.com/office/drawing/2014/main" val="4020165331"/>
                    </a:ext>
                  </a:extLst>
                </a:gridCol>
                <a:gridCol w="1034584">
                  <a:extLst>
                    <a:ext uri="{9D8B030D-6E8A-4147-A177-3AD203B41FA5}">
                      <a16:colId xmlns:a16="http://schemas.microsoft.com/office/drawing/2014/main" val="2540592070"/>
                    </a:ext>
                  </a:extLst>
                </a:gridCol>
                <a:gridCol w="270480">
                  <a:extLst>
                    <a:ext uri="{9D8B030D-6E8A-4147-A177-3AD203B41FA5}">
                      <a16:colId xmlns:a16="http://schemas.microsoft.com/office/drawing/2014/main" val="2036570138"/>
                    </a:ext>
                  </a:extLst>
                </a:gridCol>
              </a:tblGrid>
              <a:tr h="273270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Arial" panose="020B0604020202020204" pitchFamily="34" charset="0"/>
                        </a:rPr>
                        <a:t>Acumulados a diciembre</a:t>
                      </a:r>
                    </a:p>
                  </a:txBody>
                  <a:tcPr marL="4237" marR="4237" marT="42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37" marR="4237" marT="42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345"/>
                  </a:ext>
                </a:extLst>
              </a:tr>
              <a:tr h="3050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Foco GEE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Unidad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7EF244"/>
                          </a:highlight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494143"/>
                  </a:ext>
                </a:extLst>
              </a:tr>
              <a:tr h="11608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5858651"/>
                  </a:ext>
                </a:extLst>
              </a:tr>
              <a:tr h="55925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Primero la vida </a:t>
                      </a:r>
                      <a:b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</a:br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(10%)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TRIF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Eventos / MHH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0,29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893323"/>
                  </a:ext>
                </a:extLst>
              </a:tr>
              <a:tr h="3558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Severidad</a:t>
                      </a:r>
                    </a:p>
                  </a:txBody>
                  <a:tcPr marL="4237" marR="4237" marT="423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35,00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4237" marR="4237" marT="423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052907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35DCF7B4-981D-CD8B-E8A9-08C874F9987D}"/>
              </a:ext>
            </a:extLst>
          </p:cNvPr>
          <p:cNvSpPr txBox="1"/>
          <p:nvPr/>
        </p:nvSpPr>
        <p:spPr>
          <a:xfrm>
            <a:off x="2276701" y="4947245"/>
            <a:ext cx="9063362" cy="600164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100" b="1" dirty="0"/>
              <a:t>Carbono neutralidad:</a:t>
            </a:r>
            <a:r>
              <a:rPr lang="es-MX" sz="1100" dirty="0"/>
              <a:t> Se concluye la fase de auditoría de verificación de Carbono Neutralidad desarrollada por ICONTEC, donde se da conformidad al 100% de los requerimientos confirmando el estatus de organización neutral en carbono. Se validaron los bonos de carbono como compensación de emisiones residuales.</a:t>
            </a:r>
            <a:endParaRPr lang="es-CO" sz="11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B39B305-9DC3-D07B-DCFC-7464110B9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839633"/>
              </p:ext>
            </p:extLst>
          </p:nvPr>
        </p:nvGraphicFramePr>
        <p:xfrm>
          <a:off x="2964388" y="2472042"/>
          <a:ext cx="7353035" cy="1911896"/>
        </p:xfrm>
        <a:graphic>
          <a:graphicData uri="http://schemas.openxmlformats.org/drawingml/2006/table">
            <a:tbl>
              <a:tblPr/>
              <a:tblGrid>
                <a:gridCol w="1665888">
                  <a:extLst>
                    <a:ext uri="{9D8B030D-6E8A-4147-A177-3AD203B41FA5}">
                      <a16:colId xmlns:a16="http://schemas.microsoft.com/office/drawing/2014/main" val="241061438"/>
                    </a:ext>
                  </a:extLst>
                </a:gridCol>
                <a:gridCol w="1665888">
                  <a:extLst>
                    <a:ext uri="{9D8B030D-6E8A-4147-A177-3AD203B41FA5}">
                      <a16:colId xmlns:a16="http://schemas.microsoft.com/office/drawing/2014/main" val="251143028"/>
                    </a:ext>
                  </a:extLst>
                </a:gridCol>
                <a:gridCol w="892720">
                  <a:extLst>
                    <a:ext uri="{9D8B030D-6E8A-4147-A177-3AD203B41FA5}">
                      <a16:colId xmlns:a16="http://schemas.microsoft.com/office/drawing/2014/main" val="274019562"/>
                    </a:ext>
                  </a:extLst>
                </a:gridCol>
                <a:gridCol w="796209">
                  <a:extLst>
                    <a:ext uri="{9D8B030D-6E8A-4147-A177-3AD203B41FA5}">
                      <a16:colId xmlns:a16="http://schemas.microsoft.com/office/drawing/2014/main" val="594167695"/>
                    </a:ext>
                  </a:extLst>
                </a:gridCol>
                <a:gridCol w="1101825">
                  <a:extLst>
                    <a:ext uri="{9D8B030D-6E8A-4147-A177-3AD203B41FA5}">
                      <a16:colId xmlns:a16="http://schemas.microsoft.com/office/drawing/2014/main" val="2953472629"/>
                    </a:ext>
                  </a:extLst>
                </a:gridCol>
                <a:gridCol w="1230505">
                  <a:extLst>
                    <a:ext uri="{9D8B030D-6E8A-4147-A177-3AD203B41FA5}">
                      <a16:colId xmlns:a16="http://schemas.microsoft.com/office/drawing/2014/main" val="16436163"/>
                    </a:ext>
                  </a:extLst>
                </a:gridCol>
              </a:tblGrid>
              <a:tr h="187383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Arial" panose="020B0604020202020204" pitchFamily="34" charset="0"/>
                        </a:rPr>
                        <a:t>Acumulados a diciembre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74493"/>
                  </a:ext>
                </a:extLst>
              </a:tr>
              <a:tr h="209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Foco GEE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highlight>
                          <a:srgbClr val="00954D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Unidad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7EF244"/>
                          </a:highlight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68579"/>
                  </a:ext>
                </a:extLst>
              </a:tr>
              <a:tr h="244034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SosTECnibilidad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Reducción de emisiones y carbono neutralidad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83396"/>
                  </a:ext>
                </a:extLst>
              </a:tr>
              <a:tr h="244034">
                <a:tc vMerge="1">
                  <a:txBody>
                    <a:bodyPr/>
                    <a:lstStyle/>
                    <a:p>
                      <a:pPr algn="r" rtl="0" fontAlgn="ctr"/>
                      <a:endParaRPr lang="es-CO" sz="10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Reducción de emisiones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kTon</a:t>
                      </a:r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CO2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3.834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205791"/>
                  </a:ext>
                </a:extLst>
              </a:tr>
              <a:tr h="361693">
                <a:tc vMerge="1">
                  <a:txBody>
                    <a:bodyPr/>
                    <a:lstStyle/>
                    <a:p>
                      <a:pPr algn="r" rtl="0" fontAlgn="ctr"/>
                      <a:endParaRPr lang="es-CO" sz="1000" b="1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Carbono Neutralidad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272089"/>
                  </a:ext>
                </a:extLst>
              </a:tr>
              <a:tr h="354430">
                <a:tc vMerge="1">
                  <a:txBody>
                    <a:bodyPr/>
                    <a:lstStyle/>
                    <a:p>
                      <a:pPr algn="ctr" rtl="0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Energías Renovables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07127"/>
                  </a:ext>
                </a:extLst>
              </a:tr>
              <a:tr h="244034">
                <a:tc vMerge="1">
                  <a:txBody>
                    <a:bodyPr/>
                    <a:lstStyle/>
                    <a:p>
                      <a:pPr algn="ctr" rtl="0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Eficiencia Energética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TJ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84,0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9BC2E6"/>
                          </a:highlight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395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62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4EA5B12-AA75-D9C5-68CF-4A8C8E347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" y="0"/>
            <a:ext cx="254000" cy="6858000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E5DCB22C-CA0E-DB59-420F-4477EB07C681}"/>
              </a:ext>
            </a:extLst>
          </p:cNvPr>
          <p:cNvSpPr txBox="1"/>
          <p:nvPr/>
        </p:nvSpPr>
        <p:spPr>
          <a:xfrm>
            <a:off x="304479" y="-237845"/>
            <a:ext cx="4843215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7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00893E"/>
                </a:solidFill>
                <a:latin typeface="Calibri" panose="020F0502020204030204"/>
              </a:rPr>
              <a:t>TBG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0089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OCENSA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DEF8580-81E6-B962-1A3A-C69D42501461}"/>
              </a:ext>
            </a:extLst>
          </p:cNvPr>
          <p:cNvSpPr txBox="1"/>
          <p:nvPr/>
        </p:nvSpPr>
        <p:spPr>
          <a:xfrm>
            <a:off x="1864683" y="1554416"/>
            <a:ext cx="9098973" cy="707886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000" b="1" dirty="0"/>
              <a:t>Estaciones autosostenibles:</a:t>
            </a:r>
            <a:r>
              <a:rPr lang="es-MX" sz="10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b="1" dirty="0"/>
              <a:t>Recirculación – Miraflores</a:t>
            </a:r>
            <a:r>
              <a:rPr lang="es-MX" sz="1000" dirty="0"/>
              <a:t>: Se concluye la conexión del sistema de recirculación de agua residual industrial al sistema Contraincendios. Operación del sistema al 100%.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b="1" dirty="0"/>
              <a:t>Autosostenibilidad – Cusiana</a:t>
            </a:r>
            <a:r>
              <a:rPr lang="es-MX" sz="1000" dirty="0"/>
              <a:t>: Sistema de autosostenibilidad en Cusiana opera al 100%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b="1" dirty="0"/>
              <a:t>Agua Neutralidad - La Belleza: </a:t>
            </a:r>
            <a:r>
              <a:rPr lang="es-MX" sz="1000" dirty="0"/>
              <a:t>Operación del sistema al 100% por lo cual se completa la meta de agua neutralidad según los parámetros de ECP.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4AD12B-C4BB-0B93-5362-77BA43B501A1}"/>
              </a:ext>
            </a:extLst>
          </p:cNvPr>
          <p:cNvSpPr txBox="1"/>
          <p:nvPr/>
        </p:nvSpPr>
        <p:spPr>
          <a:xfrm>
            <a:off x="1364306" y="2381374"/>
            <a:ext cx="8644269" cy="55399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000" b="1" dirty="0"/>
              <a:t>Portafolio de desarrollo sostenible:</a:t>
            </a:r>
            <a:r>
              <a:rPr lang="es-MX" sz="1000" dirty="0"/>
              <a:t> plan de formación de 245 instituciones, 183 unidades productivas, 2,361 estudiantes, y siembra de 11,597 árboles. En el excede vinculación al mecanismo de obras por impuestos de dos (2) proyectos.</a:t>
            </a:r>
          </a:p>
          <a:p>
            <a:r>
              <a:rPr lang="es-MX" sz="1000" b="1" dirty="0"/>
              <a:t>Formulación de proyectos: </a:t>
            </a:r>
            <a:r>
              <a:rPr lang="es-MX" sz="1000" dirty="0"/>
              <a:t>Cinco (5) proyectos formulados</a:t>
            </a:r>
            <a:endParaRPr lang="es-CO" sz="1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2A3C948-8416-E035-ED36-045041D86F54}"/>
              </a:ext>
            </a:extLst>
          </p:cNvPr>
          <p:cNvSpPr txBox="1"/>
          <p:nvPr/>
        </p:nvSpPr>
        <p:spPr>
          <a:xfrm>
            <a:off x="1974333" y="4833200"/>
            <a:ext cx="8644269" cy="415498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000" b="1" dirty="0"/>
              <a:t>EBIT:</a:t>
            </a:r>
            <a:r>
              <a:rPr lang="es-MX" sz="1000" dirty="0"/>
              <a:t> El cumplimiento se debe principalmente a los mayores ingresos derivados de los mayores volúmenes transportados, así como a los ingresos provenientes del acuerdo </a:t>
            </a:r>
            <a:r>
              <a:rPr lang="es-MX" sz="1000" dirty="0" err="1"/>
              <a:t>Monoboy</a:t>
            </a:r>
            <a:r>
              <a:rPr lang="es-MX" sz="1000" dirty="0"/>
              <a:t>, la indemnización LGR y el mayor ingreso de la venta de lleno de línea.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F21CB31-8E5B-6AC8-ED87-96159A836C57}"/>
              </a:ext>
            </a:extLst>
          </p:cNvPr>
          <p:cNvSpPr txBox="1"/>
          <p:nvPr/>
        </p:nvSpPr>
        <p:spPr>
          <a:xfrm>
            <a:off x="1364306" y="5607709"/>
            <a:ext cx="9144646" cy="253916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000" b="1" dirty="0"/>
              <a:t>Costo por barril:</a:t>
            </a:r>
            <a:r>
              <a:rPr lang="es-MX" sz="1000" dirty="0"/>
              <a:t> El cumplimiento se da principalmente  por el efecto positivo en coberturas y los mayores volúmenes transportados.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07D728-4190-D149-A31C-DA7E38AD6ACD}"/>
              </a:ext>
            </a:extLst>
          </p:cNvPr>
          <p:cNvSpPr txBox="1"/>
          <p:nvPr/>
        </p:nvSpPr>
        <p:spPr>
          <a:xfrm>
            <a:off x="304479" y="6304933"/>
            <a:ext cx="12233170" cy="707886"/>
          </a:xfrm>
          <a:prstGeom prst="rect">
            <a:avLst/>
          </a:prstGeom>
          <a:noFill/>
          <a:ln w="3175">
            <a:noFill/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800" dirty="0"/>
              <a:t>1/EBIT: Tarifa brent -US$591 Plan Vs 91,42 Real. TRM -US$748K TRM Plan Vs $4.070 Real. Reversiones: Ingresos +US$39,978K Costos variables -US$3,467K. Resolución MinMinas +US$15.263</a:t>
            </a:r>
          </a:p>
          <a:p>
            <a:r>
              <a:rPr lang="es-MX" sz="800" dirty="0"/>
              <a:t>2/ Sensibilizó el plan por efecto TRM: * Impuesto de renta US$4,217  K * Ingresos financieros (Tasas </a:t>
            </a:r>
            <a:r>
              <a:rPr lang="es-MX" sz="800" dirty="0" err="1"/>
              <a:t>banrep</a:t>
            </a:r>
            <a:r>
              <a:rPr lang="es-MX" sz="800" dirty="0"/>
              <a:t> y </a:t>
            </a:r>
            <a:r>
              <a:rPr lang="es-MX" sz="800" dirty="0" err="1"/>
              <a:t>fed</a:t>
            </a:r>
            <a:r>
              <a:rPr lang="es-MX" sz="800" dirty="0"/>
              <a:t>)  -US$5,670  K * Diferencia en cambio US$ -25,860 K * Gastos financieros TRM US$ 72 K * Impuestos TRM US$ 50 K. Total (US</a:t>
            </a:r>
            <a:r>
              <a:rPr lang="es-MX" sz="800"/>
              <a:t>$ 27,197k</a:t>
            </a:r>
            <a:r>
              <a:rPr lang="es-MX" sz="800" dirty="0"/>
              <a:t>)</a:t>
            </a:r>
          </a:p>
          <a:p>
            <a:r>
              <a:rPr lang="es-MX" sz="800" dirty="0"/>
              <a:t>3/Sensibilizó el real por: * Tarifa brent  * TRM  * Reversiones (costos </a:t>
            </a:r>
            <a:r>
              <a:rPr lang="es-MX" sz="800" dirty="0" err="1"/>
              <a:t>varaibles</a:t>
            </a:r>
            <a:r>
              <a:rPr lang="es-MX" sz="800" dirty="0"/>
              <a:t>) y </a:t>
            </a:r>
            <a:r>
              <a:rPr lang="es-MX" sz="800" dirty="0" err="1"/>
              <a:t>volumenes</a:t>
            </a:r>
            <a:r>
              <a:rPr lang="es-MX" sz="800" dirty="0"/>
              <a:t> </a:t>
            </a:r>
            <a:r>
              <a:rPr lang="es-MX" sz="800" dirty="0" err="1"/>
              <a:t>seg</a:t>
            </a:r>
            <a:r>
              <a:rPr lang="es-MX" sz="800" dirty="0"/>
              <a:t> II (17 </a:t>
            </a:r>
            <a:r>
              <a:rPr lang="es-MX" sz="800" dirty="0" err="1"/>
              <a:t>kbpd</a:t>
            </a:r>
            <a:r>
              <a:rPr lang="es-MX" sz="800" dirty="0"/>
              <a:t>) ** Costos estructuración u otros efectos contables</a:t>
            </a:r>
          </a:p>
          <a:p>
            <a:r>
              <a:rPr lang="es-MX" sz="800" dirty="0"/>
              <a:t>4/ Cálculo del indicador bajo la condición – Sin emisión de regulación tarifaria en 2024</a:t>
            </a:r>
          </a:p>
          <a:p>
            <a:endParaRPr lang="es-MX" sz="800" dirty="0"/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52F9EBEE-205D-249C-0041-9C257D54B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775049"/>
              </p:ext>
            </p:extLst>
          </p:nvPr>
        </p:nvGraphicFramePr>
        <p:xfrm>
          <a:off x="2108346" y="145890"/>
          <a:ext cx="8156944" cy="1351259"/>
        </p:xfrm>
        <a:graphic>
          <a:graphicData uri="http://schemas.openxmlformats.org/drawingml/2006/table">
            <a:tbl>
              <a:tblPr/>
              <a:tblGrid>
                <a:gridCol w="2028133">
                  <a:extLst>
                    <a:ext uri="{9D8B030D-6E8A-4147-A177-3AD203B41FA5}">
                      <a16:colId xmlns:a16="http://schemas.microsoft.com/office/drawing/2014/main" val="1792578397"/>
                    </a:ext>
                  </a:extLst>
                </a:gridCol>
                <a:gridCol w="2028133">
                  <a:extLst>
                    <a:ext uri="{9D8B030D-6E8A-4147-A177-3AD203B41FA5}">
                      <a16:colId xmlns:a16="http://schemas.microsoft.com/office/drawing/2014/main" val="1484645191"/>
                    </a:ext>
                  </a:extLst>
                </a:gridCol>
                <a:gridCol w="821616">
                  <a:extLst>
                    <a:ext uri="{9D8B030D-6E8A-4147-A177-3AD203B41FA5}">
                      <a16:colId xmlns:a16="http://schemas.microsoft.com/office/drawing/2014/main" val="411311243"/>
                    </a:ext>
                  </a:extLst>
                </a:gridCol>
                <a:gridCol w="1014066">
                  <a:extLst>
                    <a:ext uri="{9D8B030D-6E8A-4147-A177-3AD203B41FA5}">
                      <a16:colId xmlns:a16="http://schemas.microsoft.com/office/drawing/2014/main" val="1518457451"/>
                    </a:ext>
                  </a:extLst>
                </a:gridCol>
                <a:gridCol w="1132498">
                  <a:extLst>
                    <a:ext uri="{9D8B030D-6E8A-4147-A177-3AD203B41FA5}">
                      <a16:colId xmlns:a16="http://schemas.microsoft.com/office/drawing/2014/main" val="2533799738"/>
                    </a:ext>
                  </a:extLst>
                </a:gridCol>
                <a:gridCol w="1132498">
                  <a:extLst>
                    <a:ext uri="{9D8B030D-6E8A-4147-A177-3AD203B41FA5}">
                      <a16:colId xmlns:a16="http://schemas.microsoft.com/office/drawing/2014/main" val="1500272851"/>
                    </a:ext>
                  </a:extLst>
                </a:gridCol>
              </a:tblGrid>
              <a:tr h="93913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Arial" panose="020B0604020202020204" pitchFamily="34" charset="0"/>
                        </a:rPr>
                        <a:t>Acumulados a diciembre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95635"/>
                  </a:ext>
                </a:extLst>
              </a:tr>
              <a:tr h="104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Foco GEE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Unidad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7EF244"/>
                          </a:highlight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025676"/>
                  </a:ext>
                </a:extLst>
              </a:tr>
              <a:tr h="12230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SosTECnibilidad</a:t>
                      </a: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 </a:t>
                      </a:r>
                      <a:b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</a:b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(17,5%)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con SosTecnibilidad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67472"/>
                  </a:ext>
                </a:extLst>
              </a:tr>
              <a:tr h="24897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Estaciones Autosostenibles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83547"/>
                  </a:ext>
                </a:extLst>
              </a:tr>
              <a:tr h="1703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Portafolio de desarrollo sostenible inversión socio ambiental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958960"/>
                  </a:ext>
                </a:extLst>
              </a:tr>
              <a:tr h="1223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Formulación de proyectos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955641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2DAE24E4-675E-772D-6C38-76C7EEEAF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501557"/>
              </p:ext>
            </p:extLst>
          </p:nvPr>
        </p:nvGraphicFramePr>
        <p:xfrm>
          <a:off x="2726086" y="3087900"/>
          <a:ext cx="7121713" cy="1699031"/>
        </p:xfrm>
        <a:graphic>
          <a:graphicData uri="http://schemas.openxmlformats.org/drawingml/2006/table">
            <a:tbl>
              <a:tblPr/>
              <a:tblGrid>
                <a:gridCol w="1770734">
                  <a:extLst>
                    <a:ext uri="{9D8B030D-6E8A-4147-A177-3AD203B41FA5}">
                      <a16:colId xmlns:a16="http://schemas.microsoft.com/office/drawing/2014/main" val="1835644085"/>
                    </a:ext>
                  </a:extLst>
                </a:gridCol>
                <a:gridCol w="1770734">
                  <a:extLst>
                    <a:ext uri="{9D8B030D-6E8A-4147-A177-3AD203B41FA5}">
                      <a16:colId xmlns:a16="http://schemas.microsoft.com/office/drawing/2014/main" val="3697504925"/>
                    </a:ext>
                  </a:extLst>
                </a:gridCol>
                <a:gridCol w="717342">
                  <a:extLst>
                    <a:ext uri="{9D8B030D-6E8A-4147-A177-3AD203B41FA5}">
                      <a16:colId xmlns:a16="http://schemas.microsoft.com/office/drawing/2014/main" val="3285655254"/>
                    </a:ext>
                  </a:extLst>
                </a:gridCol>
                <a:gridCol w="885367">
                  <a:extLst>
                    <a:ext uri="{9D8B030D-6E8A-4147-A177-3AD203B41FA5}">
                      <a16:colId xmlns:a16="http://schemas.microsoft.com/office/drawing/2014/main" val="2374981795"/>
                    </a:ext>
                  </a:extLst>
                </a:gridCol>
                <a:gridCol w="988768">
                  <a:extLst>
                    <a:ext uri="{9D8B030D-6E8A-4147-A177-3AD203B41FA5}">
                      <a16:colId xmlns:a16="http://schemas.microsoft.com/office/drawing/2014/main" val="3247145543"/>
                    </a:ext>
                  </a:extLst>
                </a:gridCol>
                <a:gridCol w="988768">
                  <a:extLst>
                    <a:ext uri="{9D8B030D-6E8A-4147-A177-3AD203B41FA5}">
                      <a16:colId xmlns:a16="http://schemas.microsoft.com/office/drawing/2014/main" val="100615901"/>
                    </a:ext>
                  </a:extLst>
                </a:gridCol>
              </a:tblGrid>
              <a:tr h="131299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68" marR="4568" marT="4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68" marR="4568" marT="4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68" marR="4568" marT="456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Arial" panose="020B0604020202020204" pitchFamily="34" charset="0"/>
                        </a:rPr>
                        <a:t>Acumulados a diciembre</a:t>
                      </a:r>
                    </a:p>
                  </a:txBody>
                  <a:tcPr marL="4568" marR="4568" marT="456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129674"/>
                  </a:ext>
                </a:extLst>
              </a:tr>
              <a:tr h="131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Foco GEE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Unidad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7EF244"/>
                          </a:highlight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01988"/>
                  </a:ext>
                </a:extLst>
              </a:tr>
              <a:tr h="417764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Retornos competitivos</a:t>
                      </a:r>
                      <a:b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</a:b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 (52,5%)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EBIT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/1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US$M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US$ 1,141 M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US$1.100 M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Arial" panose="020B0604020202020204" pitchFamily="34" charset="0"/>
                        </a:rPr>
                        <a:t>107%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201001"/>
                  </a:ext>
                </a:extLst>
              </a:tr>
              <a:tr h="4907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Margen Utilidad Neta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/2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Arial" panose="020B0604020202020204" pitchFamily="34" charset="0"/>
                        </a:rPr>
                        <a:t>101%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952604"/>
                  </a:ext>
                </a:extLst>
              </a:tr>
              <a:tr h="3196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Costo por barril</a:t>
                      </a:r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/3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USD/BL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0,95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0,95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049478"/>
                  </a:ext>
                </a:extLst>
              </a:tr>
              <a:tr h="1409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Regulación</a:t>
                      </a:r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/4</a:t>
                      </a:r>
                    </a:p>
                  </a:txBody>
                  <a:tcPr marL="4568" marR="4568" marT="456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105%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 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4568" marR="4568" marT="456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70322"/>
                  </a:ext>
                </a:extLst>
              </a:tr>
            </a:tbl>
          </a:graphicData>
        </a:graphic>
      </p:graphicFrame>
      <p:sp>
        <p:nvSpPr>
          <p:cNvPr id="20" name="CuadroTexto 19">
            <a:extLst>
              <a:ext uri="{FF2B5EF4-FFF2-40B4-BE49-F238E27FC236}">
                <a16:creationId xmlns:a16="http://schemas.microsoft.com/office/drawing/2014/main" id="{62024CF6-83CB-4C1F-DF6A-AA0AD101428A}"/>
              </a:ext>
            </a:extLst>
          </p:cNvPr>
          <p:cNvSpPr txBox="1"/>
          <p:nvPr/>
        </p:nvSpPr>
        <p:spPr>
          <a:xfrm>
            <a:off x="1590352" y="5316930"/>
            <a:ext cx="9011296" cy="246221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000" b="1" dirty="0"/>
              <a:t>Margen utilidad neta: </a:t>
            </a:r>
            <a:r>
              <a:rPr lang="es-MX" sz="1000" dirty="0"/>
              <a:t>El cumplimiento da principalmente por mayore ingresos el rubro de otros ingresos y las utilidades recibidas de RDC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746275E-038A-6048-5141-E12A05828580}"/>
              </a:ext>
            </a:extLst>
          </p:cNvPr>
          <p:cNvSpPr txBox="1"/>
          <p:nvPr/>
        </p:nvSpPr>
        <p:spPr>
          <a:xfrm>
            <a:off x="583549" y="5906183"/>
            <a:ext cx="9886902" cy="40011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000" b="1" dirty="0"/>
              <a:t>Regulación:</a:t>
            </a:r>
            <a:r>
              <a:rPr lang="es-MX" sz="1000" dirty="0"/>
              <a:t> Se han cumplido: Hito 1 : Actualización Factor Φ para QIII 2024. Hito 2: Cumplimiento plan de relacionamiento MME (Nueva agenda estrategia regulatoria con el MME 4 mesas de trabajo). Hito 3: se realizaron 12 reuniones con MME</a:t>
            </a:r>
          </a:p>
        </p:txBody>
      </p:sp>
    </p:spTree>
    <p:extLst>
      <p:ext uri="{BB962C8B-B14F-4D97-AF65-F5344CB8AC3E}">
        <p14:creationId xmlns:p14="http://schemas.microsoft.com/office/powerpoint/2010/main" val="12750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4EA5B12-AA75-D9C5-68CF-4A8C8E347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20" y="0"/>
            <a:ext cx="254000" cy="6858000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E5DCB22C-CA0E-DB59-420F-4477EB07C681}"/>
              </a:ext>
            </a:extLst>
          </p:cNvPr>
          <p:cNvSpPr txBox="1"/>
          <p:nvPr/>
        </p:nvSpPr>
        <p:spPr>
          <a:xfrm>
            <a:off x="614917" y="-40171"/>
            <a:ext cx="4843215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7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00893E"/>
                </a:solidFill>
                <a:latin typeface="Calibri" panose="020F0502020204030204"/>
              </a:rPr>
              <a:t>TBG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0089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OCENSA 2024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C0DEC2C-7BE8-0462-BC0E-B769582AFCFF}"/>
              </a:ext>
            </a:extLst>
          </p:cNvPr>
          <p:cNvSpPr txBox="1"/>
          <p:nvPr/>
        </p:nvSpPr>
        <p:spPr>
          <a:xfrm>
            <a:off x="1903225" y="2124330"/>
            <a:ext cx="8805839" cy="461665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200" b="1" dirty="0"/>
              <a:t>Proyectos crecimiento:</a:t>
            </a:r>
            <a:r>
              <a:rPr lang="es-MX" sz="1200" dirty="0"/>
              <a:t> </a:t>
            </a:r>
          </a:p>
          <a:p>
            <a:r>
              <a:rPr lang="es-MX" sz="1200" dirty="0"/>
              <a:t>Se cerró la transacción del Proyecto Madrid, cumpliendo con el 105%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A1E9D8F-74E0-24DA-7561-BE44C085E1AC}"/>
              </a:ext>
            </a:extLst>
          </p:cNvPr>
          <p:cNvSpPr txBox="1"/>
          <p:nvPr/>
        </p:nvSpPr>
        <p:spPr>
          <a:xfrm>
            <a:off x="1903225" y="5206121"/>
            <a:ext cx="8644269" cy="461665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200" b="1" dirty="0"/>
              <a:t>Valor Generado </a:t>
            </a:r>
            <a:r>
              <a:rPr lang="es-MX" sz="1200" b="1" dirty="0" err="1"/>
              <a:t>CT+i</a:t>
            </a:r>
            <a:r>
              <a:rPr lang="es-MX" sz="1200" b="1" dirty="0"/>
              <a:t>:</a:t>
            </a:r>
            <a:r>
              <a:rPr lang="es-MX" sz="1200" dirty="0"/>
              <a:t> Las iniciativas que más participación presentan son: </a:t>
            </a:r>
            <a:r>
              <a:rPr lang="es-MX" sz="1200" dirty="0" err="1"/>
              <a:t>Esourcing</a:t>
            </a:r>
            <a:r>
              <a:rPr lang="es-MX" sz="1200" dirty="0"/>
              <a:t> (USD$1,829K), Bloomberg (USD$1,207K), Programa Ciberseguridad (USD$1,000) y Migración Nube _Infraestructura (USD$587,6K)</a:t>
            </a:r>
            <a:endParaRPr lang="es-CO" sz="12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7AE67C7-FE83-4857-AA67-750BF9C4A8B7}"/>
              </a:ext>
            </a:extLst>
          </p:cNvPr>
          <p:cNvSpPr txBox="1"/>
          <p:nvPr/>
        </p:nvSpPr>
        <p:spPr>
          <a:xfrm>
            <a:off x="1135997" y="5709230"/>
            <a:ext cx="8644269" cy="1015663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200" b="1" dirty="0"/>
              <a:t>Talento humano con conocimiento de vanguardia: </a:t>
            </a:r>
            <a:r>
              <a:rPr lang="es-MX" sz="1200" dirty="0"/>
              <a:t>Se hicieron esfuerzos importantes en los siguientes programas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/>
              <a:t>Transición energética (regulación, eficiencia, parques solares, gas natural y propano)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/>
              <a:t>Analítica de datos contemplando niveles básico, intermedio y avanzado </a:t>
            </a:r>
            <a:r>
              <a:rPr lang="es-MX" sz="1200"/>
              <a:t>y capacitación </a:t>
            </a:r>
            <a:r>
              <a:rPr lang="es-MX" sz="1200" dirty="0"/>
              <a:t>para líderes de contribución grupal para toma de decisiones.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/>
              <a:t>Programa OQ, se amplío el alcance a roles de mantenimiento.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3CB65D9-CE08-3F2C-79E5-3A421B9F7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15554"/>
              </p:ext>
            </p:extLst>
          </p:nvPr>
        </p:nvGraphicFramePr>
        <p:xfrm>
          <a:off x="2398713" y="474824"/>
          <a:ext cx="7835607" cy="1559279"/>
        </p:xfrm>
        <a:graphic>
          <a:graphicData uri="http://schemas.openxmlformats.org/drawingml/2006/table">
            <a:tbl>
              <a:tblPr/>
              <a:tblGrid>
                <a:gridCol w="1948236">
                  <a:extLst>
                    <a:ext uri="{9D8B030D-6E8A-4147-A177-3AD203B41FA5}">
                      <a16:colId xmlns:a16="http://schemas.microsoft.com/office/drawing/2014/main" val="3193453890"/>
                    </a:ext>
                  </a:extLst>
                </a:gridCol>
                <a:gridCol w="1948236">
                  <a:extLst>
                    <a:ext uri="{9D8B030D-6E8A-4147-A177-3AD203B41FA5}">
                      <a16:colId xmlns:a16="http://schemas.microsoft.com/office/drawing/2014/main" val="118976391"/>
                    </a:ext>
                  </a:extLst>
                </a:gridCol>
                <a:gridCol w="789249">
                  <a:extLst>
                    <a:ext uri="{9D8B030D-6E8A-4147-A177-3AD203B41FA5}">
                      <a16:colId xmlns:a16="http://schemas.microsoft.com/office/drawing/2014/main" val="1981649202"/>
                    </a:ext>
                  </a:extLst>
                </a:gridCol>
                <a:gridCol w="974118">
                  <a:extLst>
                    <a:ext uri="{9D8B030D-6E8A-4147-A177-3AD203B41FA5}">
                      <a16:colId xmlns:a16="http://schemas.microsoft.com/office/drawing/2014/main" val="1644713857"/>
                    </a:ext>
                  </a:extLst>
                </a:gridCol>
                <a:gridCol w="1087884">
                  <a:extLst>
                    <a:ext uri="{9D8B030D-6E8A-4147-A177-3AD203B41FA5}">
                      <a16:colId xmlns:a16="http://schemas.microsoft.com/office/drawing/2014/main" val="2755604237"/>
                    </a:ext>
                  </a:extLst>
                </a:gridCol>
                <a:gridCol w="1087884">
                  <a:extLst>
                    <a:ext uri="{9D8B030D-6E8A-4147-A177-3AD203B41FA5}">
                      <a16:colId xmlns:a16="http://schemas.microsoft.com/office/drawing/2014/main" val="635000554"/>
                    </a:ext>
                  </a:extLst>
                </a:gridCol>
              </a:tblGrid>
              <a:tr h="180202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Arial" panose="020B0604020202020204" pitchFamily="34" charset="0"/>
                        </a:rPr>
                        <a:t>Acumulados a diciembre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056913"/>
                  </a:ext>
                </a:extLst>
              </a:tr>
              <a:tr h="1802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Foco GEE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Unidad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7EF244"/>
                          </a:highlight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15300"/>
                  </a:ext>
                </a:extLst>
              </a:tr>
              <a:tr h="35415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Crecimiento Transición Energética </a:t>
                      </a:r>
                    </a:p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(12,5%)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Crecimiento y </a:t>
                      </a:r>
                      <a:b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Diversificación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86355"/>
                  </a:ext>
                </a:extLst>
              </a:tr>
              <a:tr h="31164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Proyectos crecimiento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950721"/>
                  </a:ext>
                </a:extLst>
              </a:tr>
              <a:tr h="53307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Maximización infraestructura actual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83147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188E6AA-3C42-B50D-54C0-DEE5C35B5337}"/>
              </a:ext>
            </a:extLst>
          </p:cNvPr>
          <p:cNvSpPr txBox="1"/>
          <p:nvPr/>
        </p:nvSpPr>
        <p:spPr>
          <a:xfrm>
            <a:off x="751889" y="2671719"/>
            <a:ext cx="8644269" cy="83099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/>
            </a:lvl1pPr>
          </a:lstStyle>
          <a:p>
            <a:r>
              <a:rPr lang="es-MX" sz="1200" b="1" dirty="0"/>
              <a:t>Maximización infraestructura actual:</a:t>
            </a:r>
            <a:endParaRPr lang="es-MX" sz="1200" dirty="0"/>
          </a:p>
          <a:p>
            <a:r>
              <a:rPr lang="es-MX" sz="1200" dirty="0"/>
              <a:t>a) Firma de acuerdos (mínimo 1): Cumplido 100% (Transporte 620 </a:t>
            </a:r>
            <a:r>
              <a:rPr lang="es-MX" sz="1200" dirty="0" err="1"/>
              <a:t>cSt</a:t>
            </a:r>
            <a:r>
              <a:rPr lang="es-MX" sz="1200" dirty="0"/>
              <a:t>, vigente hasta el 28 de febrero de 2025 y Segregación </a:t>
            </a:r>
            <a:r>
              <a:rPr lang="es-MX" sz="1200" dirty="0" err="1"/>
              <a:t>Tk</a:t>
            </a:r>
            <a:r>
              <a:rPr lang="es-MX" sz="1200" dirty="0"/>
              <a:t> Coveñas, vigente hasta junio de 2024).</a:t>
            </a:r>
          </a:p>
          <a:p>
            <a:r>
              <a:rPr lang="es-MX" sz="1200" dirty="0"/>
              <a:t>b) Ingresos adicionales USD$ 2-3 M: Cumplido 100%. ( USD$ 2,64 M Transporte 620 </a:t>
            </a:r>
            <a:r>
              <a:rPr lang="es-MX" sz="1200" dirty="0" err="1"/>
              <a:t>cSt</a:t>
            </a:r>
            <a:r>
              <a:rPr lang="es-MX" sz="1200" dirty="0"/>
              <a:t> + USD$ 0,98M Segregación </a:t>
            </a:r>
            <a:r>
              <a:rPr lang="es-MX" sz="1200" dirty="0" err="1"/>
              <a:t>Tk</a:t>
            </a:r>
            <a:r>
              <a:rPr lang="es-MX" sz="1200" dirty="0"/>
              <a:t> Coveñas)</a:t>
            </a:r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4DD47B84-F6C9-33C1-F8B1-D273FF10E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888414"/>
              </p:ext>
            </p:extLst>
          </p:nvPr>
        </p:nvGraphicFramePr>
        <p:xfrm>
          <a:off x="2032490" y="3744585"/>
          <a:ext cx="8739959" cy="1343092"/>
        </p:xfrm>
        <a:graphic>
          <a:graphicData uri="http://schemas.openxmlformats.org/drawingml/2006/table">
            <a:tbl>
              <a:tblPr/>
              <a:tblGrid>
                <a:gridCol w="2173093">
                  <a:extLst>
                    <a:ext uri="{9D8B030D-6E8A-4147-A177-3AD203B41FA5}">
                      <a16:colId xmlns:a16="http://schemas.microsoft.com/office/drawing/2014/main" val="1106425243"/>
                    </a:ext>
                  </a:extLst>
                </a:gridCol>
                <a:gridCol w="2173093">
                  <a:extLst>
                    <a:ext uri="{9D8B030D-6E8A-4147-A177-3AD203B41FA5}">
                      <a16:colId xmlns:a16="http://schemas.microsoft.com/office/drawing/2014/main" val="134966649"/>
                    </a:ext>
                  </a:extLst>
                </a:gridCol>
                <a:gridCol w="880341">
                  <a:extLst>
                    <a:ext uri="{9D8B030D-6E8A-4147-A177-3AD203B41FA5}">
                      <a16:colId xmlns:a16="http://schemas.microsoft.com/office/drawing/2014/main" val="3695995658"/>
                    </a:ext>
                  </a:extLst>
                </a:gridCol>
                <a:gridCol w="1086546">
                  <a:extLst>
                    <a:ext uri="{9D8B030D-6E8A-4147-A177-3AD203B41FA5}">
                      <a16:colId xmlns:a16="http://schemas.microsoft.com/office/drawing/2014/main" val="4175873899"/>
                    </a:ext>
                  </a:extLst>
                </a:gridCol>
                <a:gridCol w="1213443">
                  <a:extLst>
                    <a:ext uri="{9D8B030D-6E8A-4147-A177-3AD203B41FA5}">
                      <a16:colId xmlns:a16="http://schemas.microsoft.com/office/drawing/2014/main" val="2060283267"/>
                    </a:ext>
                  </a:extLst>
                </a:gridCol>
                <a:gridCol w="1213443">
                  <a:extLst>
                    <a:ext uri="{9D8B030D-6E8A-4147-A177-3AD203B41FA5}">
                      <a16:colId xmlns:a16="http://schemas.microsoft.com/office/drawing/2014/main" val="3988608974"/>
                    </a:ext>
                  </a:extLst>
                </a:gridCol>
              </a:tblGrid>
              <a:tr h="246807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7" marR="5477" marT="5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Arial" panose="020B0604020202020204" pitchFamily="34" charset="0"/>
                        </a:rPr>
                        <a:t>Acumulados a diciembre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2105"/>
                  </a:ext>
                </a:extLst>
              </a:tr>
              <a:tr h="275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Foco GEE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Unidad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7EF244"/>
                          </a:highlight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F2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Meta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00954D"/>
                          </a:highlight>
                          <a:latin typeface="Arial" panose="020B0604020202020204" pitchFamily="34" charset="0"/>
                        </a:rPr>
                        <a:t>Cumplimiento</a:t>
                      </a:r>
                    </a:p>
                  </a:txBody>
                  <a:tcPr marL="5477" marR="5477" marT="547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5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56718"/>
                  </a:ext>
                </a:extLst>
              </a:tr>
              <a:tr h="49935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Conocimiento de vanguardia </a:t>
                      </a:r>
                      <a:b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</a:br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Arial" panose="020B0604020202020204" pitchFamily="34" charset="0"/>
                        </a:rPr>
                        <a:t>(7,5%)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generado CT+i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US$M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US$ 6,2 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US$3,1 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884729"/>
                  </a:ext>
                </a:extLst>
              </a:tr>
              <a:tr h="32142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Talento humano con conocimiento de vanguardia</a:t>
                      </a:r>
                    </a:p>
                  </a:txBody>
                  <a:tcPr marL="5477" marR="5477" marT="5477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5477" marR="5477" marT="5477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794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43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D6509EC-A8F3-4149-96EA-8FFA67776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6258D84-CC17-F41B-771A-F061ED9079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7525667" cy="5929313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E3567E45-C15D-DDE3-31C6-C8E3FBE8B6E8}"/>
              </a:ext>
            </a:extLst>
          </p:cNvPr>
          <p:cNvCxnSpPr/>
          <p:nvPr/>
        </p:nvCxnSpPr>
        <p:spPr>
          <a:xfrm>
            <a:off x="0" y="5929313"/>
            <a:ext cx="12192000" cy="0"/>
          </a:xfrm>
          <a:prstGeom prst="line">
            <a:avLst/>
          </a:prstGeom>
          <a:ln w="0">
            <a:solidFill>
              <a:schemeClr val="bg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object 3">
            <a:extLst>
              <a:ext uri="{FF2B5EF4-FFF2-40B4-BE49-F238E27FC236}">
                <a16:creationId xmlns:a16="http://schemas.microsoft.com/office/drawing/2014/main" id="{B6A495CC-AFCD-89E3-756D-7544DC63740F}"/>
              </a:ext>
            </a:extLst>
          </p:cNvPr>
          <p:cNvSpPr txBox="1"/>
          <p:nvPr/>
        </p:nvSpPr>
        <p:spPr>
          <a:xfrm>
            <a:off x="2157573" y="3070556"/>
            <a:ext cx="9370435" cy="7694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r" defTabSz="914400" rtl="0" eaLnBrk="1" fontAlgn="auto" latinLnBrk="0" hangingPunct="1">
              <a:lnSpc>
                <a:spcPts val="594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Seguimiento TBG 2024</a:t>
            </a:r>
          </a:p>
        </p:txBody>
      </p:sp>
      <p:sp>
        <p:nvSpPr>
          <p:cNvPr id="21" name="object 2">
            <a:extLst>
              <a:ext uri="{FF2B5EF4-FFF2-40B4-BE49-F238E27FC236}">
                <a16:creationId xmlns:a16="http://schemas.microsoft.com/office/drawing/2014/main" id="{DECF6ADF-E777-A3CC-8EDE-E724D0CAED0F}"/>
              </a:ext>
            </a:extLst>
          </p:cNvPr>
          <p:cNvSpPr txBox="1"/>
          <p:nvPr/>
        </p:nvSpPr>
        <p:spPr>
          <a:xfrm>
            <a:off x="6534364" y="4817737"/>
            <a:ext cx="4993070" cy="2106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2685" marR="0" lvl="0" indent="0" algn="r" defTabSz="914400" rtl="0" eaLnBrk="1" fontAlgn="auto" latinLnBrk="0" hangingPunct="1">
              <a:lnSpc>
                <a:spcPts val="15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300" spc="25" dirty="0">
                <a:solidFill>
                  <a:srgbClr val="FFFFFF"/>
                </a:solidFill>
                <a:latin typeface="Calibri"/>
                <a:cs typeface="Calibri"/>
              </a:rPr>
              <a:t>diciembre </a:t>
            </a:r>
            <a:r>
              <a:rPr kumimoji="0" sz="13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</a:t>
            </a:r>
            <a:r>
              <a:rPr kumimoji="0" sz="1300" b="0" i="0" u="none" strike="noStrike" kern="1200" cap="none" spc="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3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202</a:t>
            </a:r>
            <a:r>
              <a:rPr kumimoji="0" lang="es-MX" sz="13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56B87EB8-856D-7E47-04D3-F78BC25DDD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9984" y="6248400"/>
            <a:ext cx="1168400" cy="27940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AC3491B6-9D76-5392-9637-4C0D7E5965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0200" y="3200400"/>
            <a:ext cx="4318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69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12743B0EFE1E94DB453E0B348D39C5B" ma:contentTypeVersion="10" ma:contentTypeDescription="Crear nuevo documento." ma:contentTypeScope="" ma:versionID="ba56416186bbf60b835f3eb14db6a990">
  <xsd:schema xmlns:xsd="http://www.w3.org/2001/XMLSchema" xmlns:xs="http://www.w3.org/2001/XMLSchema" xmlns:p="http://schemas.microsoft.com/office/2006/metadata/properties" xmlns:ns2="92e4a5f5-ae8c-4995-8b2a-b32e3ed96cea" xmlns:ns3="f7ce4d86-4f8d-4970-a939-bdf988fd1570" targetNamespace="http://schemas.microsoft.com/office/2006/metadata/properties" ma:root="true" ma:fieldsID="e17c744ce126b364587ecf61fb482388" ns2:_="" ns3:_="">
    <xsd:import namespace="92e4a5f5-ae8c-4995-8b2a-b32e3ed96cea"/>
    <xsd:import namespace="f7ce4d86-4f8d-4970-a939-bdf988fd15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4a5f5-ae8c-4995-8b2a-b32e3ed9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ce4d86-4f8d-4970-a939-bdf988fd15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2963CA-E518-4119-BD56-FEFB48D742A5}">
  <ds:schemaRefs>
    <ds:schemaRef ds:uri="http://purl.org/dc/elements/1.1/"/>
    <ds:schemaRef ds:uri="http://purl.org/dc/terms/"/>
    <ds:schemaRef ds:uri="92e4a5f5-ae8c-4995-8b2a-b32e3ed96cea"/>
    <ds:schemaRef ds:uri="f7ce4d86-4f8d-4970-a939-bdf988fd1570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729A37C-685F-4683-8E23-D86ECB1D7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4a5f5-ae8c-4995-8b2a-b32e3ed96cea"/>
    <ds:schemaRef ds:uri="f7ce4d86-4f8d-4970-a939-bdf988fd15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83A8EA-308A-4A3B-AB03-87E38E0BA6F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4305987-cf78-4f93-9d64-bf18af65397b}" enabled="0" method="" siteId="{a4305987-cf78-4f93-9d64-bf18af6539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21618</TotalTime>
  <Words>1358</Words>
  <Application>Microsoft Office PowerPoint</Application>
  <PresentationFormat>Panorámica</PresentationFormat>
  <Paragraphs>317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Gonzalez Roman</dc:creator>
  <cp:lastModifiedBy>Diana Jeannette Molina Rodriguez (OCENSA)</cp:lastModifiedBy>
  <cp:revision>371</cp:revision>
  <dcterms:created xsi:type="dcterms:W3CDTF">2021-08-03T15:47:38Z</dcterms:created>
  <dcterms:modified xsi:type="dcterms:W3CDTF">2025-01-27T15:31:24Z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0x010100312743B0EFE1E94DB453E0B348D39C5B</vt:lpwstr>
  </property>
</Properties>
</file>